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78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2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1826"/>
    <a:srgbClr val="7EAFF2"/>
    <a:srgbClr val="99FBFF"/>
    <a:srgbClr val="FFFFFF"/>
    <a:srgbClr val="FFC000"/>
    <a:srgbClr val="FBFBFB"/>
    <a:srgbClr val="D9D9D9"/>
    <a:srgbClr val="D6D6D6"/>
    <a:srgbClr val="DBDBDB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799" autoAdjust="0"/>
  </p:normalViewPr>
  <p:slideViewPr>
    <p:cSldViewPr snapToGrid="0" showGuides="1">
      <p:cViewPr varScale="1">
        <p:scale>
          <a:sx n="103" d="100"/>
          <a:sy n="103" d="100"/>
        </p:scale>
        <p:origin x="828" y="114"/>
      </p:cViewPr>
      <p:guideLst>
        <p:guide orient="horz" pos="2160"/>
        <p:guide pos="3817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E76A5-9709-4BE0-B6F5-83C37BCBD8C4}" type="datetimeFigureOut">
              <a:rPr lang="de-DE" smtClean="0"/>
              <a:t>20.01.2021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A30AC5-E4D5-46E5-901C-F6A207742E4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91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today we will present you the experiment F70/71 Mechanic and Vacuum. We did it online in November, so some parts might be a bit more theoretical.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481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As the last part of the </a:t>
            </a:r>
            <a:r>
              <a:rPr lang="en-US" dirty="0" err="1"/>
              <a:t>theorie</a:t>
            </a:r>
            <a:r>
              <a:rPr lang="en-US" dirty="0"/>
              <a:t> I will give you a quick overview over some gauges [</a:t>
            </a:r>
            <a:r>
              <a:rPr lang="en-US" dirty="0" err="1"/>
              <a:t>gayges</a:t>
            </a:r>
            <a:r>
              <a:rPr lang="en-US" dirty="0"/>
              <a:t>]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Mechanical gauges: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lot of different gauges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In principle all the same: the pressure causes a shift of deformation of a component in the gauge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Pirani gauge: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Uses that the specific thermal conductivity of a gas is pressure-dependent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heat a wire inside the vacuum chamber and measure the lost power</a:t>
            </a:r>
          </a:p>
          <a:p>
            <a:pPr marL="628650" lvl="1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Cathode vacuum gauges: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Generate an electric field in the inside of the vacuum chamber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Ionized molecules induce a discharge current which is proportional to the molecules left in the chamber</a:t>
            </a:r>
          </a:p>
          <a:p>
            <a:pPr marL="628650" lvl="1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KLICK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the TMP a hot cathode vacuum gauge is used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In the center: the hot cathode as electron source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Around a spiral, the Anode 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And around this the negative charged collector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Between anode and cathode an acceleration voltage that accelerates the electrons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The electron ionizes the molecules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The collector catches the ionized molecules, and a current flow is measurable (which is directly proportional to the number of molecules left in the chamber)</a:t>
            </a:r>
          </a:p>
          <a:p>
            <a:pPr marL="0" lv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06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678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827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Principle what one would expect:</a:t>
            </a:r>
          </a:p>
          <a:p>
            <a:endParaRPr lang="en-US" dirty="0"/>
          </a:p>
          <a:p>
            <a:r>
              <a:rPr lang="en-US" dirty="0"/>
              <a:t>KLICK -&gt; middle section: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middle section the pumping speed is constant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all experimental values are too high: so it seems like there is a systematic error systemic error?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Might come from the assumption that during the single measurements the pressure is constant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from the Assumption that the temperature is const. so we can easily transfer the volume 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KLICK -&gt; left flank: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Explainable with pseudo leaks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Gases are leaking out of the recipient walls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thus, the pump pumps the real volume + the gas from the pseudo leaks </a:t>
            </a:r>
          </a:p>
          <a:p>
            <a:pPr marL="171450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KLICK -&gt; right flank: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Explainable with average free path length: 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The rotor blades are giving the molecules impulses towards the outlet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Higher pressure means more molecules, so there are more collisions between the molecules and the transmitted impulse of the rotor blades get lost</a:t>
            </a:r>
            <a:br>
              <a:rPr lang="en-US" dirty="0"/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22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expected: </a:t>
            </a:r>
          </a:p>
          <a:p>
            <a:r>
              <a:rPr lang="en-US" dirty="0"/>
              <a:t>Suction capacity is the pumped volume times the pressure, so for low pressures the suction capacity reduces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293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principle what we is expected in the theory: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small pressures, the conductance is constant and follows the molecular formula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high pressures, the experimental data has the development of the viscous flow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BUT overall, all data points differ upwards. It seems like here is a systematic error.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error can come from errors in the pressure measurement in the case of the continues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molecular case the temperature of the gas is needed, and we did not have 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already have an error in the measurement of the pumping speed (and </a:t>
            </a:r>
            <a:r>
              <a:rPr lang="en-US" dirty="0" err="1"/>
              <a:t>L_exp</a:t>
            </a:r>
            <a:r>
              <a:rPr lang="en-US" dirty="0"/>
              <a:t> is proportional to S)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619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the range between 10E-4 to 10E-1 is a good agreement between the theoretical value and the measured data points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steep flank on the left is explainable with pseudo leaks again: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 seems like there is more volume pumped and the conductance increases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35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On the left and right edges, we do not have theoretical values, as the pressures of the single measurements do not match#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the middle one can see that the experimental values agree with the theoretical values very good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6407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125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36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this is the plan for today: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start with the theoretical basics,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Afterwards </a:t>
            </a:r>
            <a:r>
              <a:rPr lang="en-US" dirty="0" err="1"/>
              <a:t>Franka</a:t>
            </a:r>
            <a:r>
              <a:rPr lang="en-US" dirty="0"/>
              <a:t> will present you the experimental setup</a:t>
            </a:r>
          </a:p>
          <a:p>
            <a:pPr marL="171450" indent="-171450">
              <a:buFontTx/>
              <a:buChar char="-"/>
            </a:pPr>
            <a:r>
              <a:rPr lang="en-US" dirty="0"/>
              <a:t>Before I will continue with the evaluation of the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At the end </a:t>
            </a:r>
            <a:r>
              <a:rPr lang="en-US" dirty="0" err="1"/>
              <a:t>Franka</a:t>
            </a:r>
            <a:r>
              <a:rPr lang="en-US" dirty="0"/>
              <a:t> will have a brief discussion and sum everything 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After the presentation there should be enough time for questions, but feel free to ask any questions directly during the presentation.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32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noProof="0" dirty="0"/>
              <a:t>So, let me start with some theoretical basics:</a:t>
            </a:r>
          </a:p>
          <a:p>
            <a:pPr marL="0" indent="0">
              <a:buFontTx/>
              <a:buNone/>
            </a:pPr>
            <a:endParaRPr lang="en-US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One distinguishes between 5 pressure areas: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Low vacuum: old light bulbs, vacuum packs or for example the intake pressure of an otto motor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Fine vacuum: modern precision pendulum clocks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HV and UV: most experiments with atoms/small particles (for example: particle </a:t>
            </a:r>
            <a:r>
              <a:rPr lang="en-US" noProof="0" dirty="0" err="1"/>
              <a:t>accelorators</a:t>
            </a:r>
            <a:r>
              <a:rPr lang="en-US" noProof="0" dirty="0"/>
              <a:t>, electron microscopy)</a:t>
            </a:r>
          </a:p>
          <a:p>
            <a:pPr marL="628650" lvl="1" indent="-171450">
              <a:buFontTx/>
              <a:buChar char="-"/>
            </a:pPr>
            <a:r>
              <a:rPr lang="en-US" noProof="0" dirty="0"/>
              <a:t>UHV: needed for gravitational wave observatory, simulation of outer space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58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manly 3 important parameters in vacuum technology:</a:t>
            </a:r>
          </a:p>
          <a:p>
            <a:endParaRPr lang="en-US" dirty="0"/>
          </a:p>
          <a:p>
            <a:r>
              <a:rPr lang="en-US" dirty="0"/>
              <a:t>The first 2 ones are regarding the pumps:</a:t>
            </a:r>
          </a:p>
          <a:p>
            <a:pPr marL="171450" indent="-171450">
              <a:buFontTx/>
              <a:buChar char="-"/>
            </a:pPr>
            <a:r>
              <a:rPr lang="en-US" dirty="0"/>
              <a:t>Pumping speed 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volume of gas pumped per time at a specific pressure p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suction capacity Q: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Is the pumping speed times the pressure: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the total gas pumped</a:t>
            </a:r>
          </a:p>
          <a:p>
            <a:pPr marL="628650" lvl="1" indent="-171450">
              <a:buFontTx/>
              <a:buChar char="-"/>
            </a:pPr>
            <a:endParaRPr lang="en-US" dirty="0">
              <a:sym typeface="Wingdings" panose="05000000000000000000" pitchFamily="2" charset="2"/>
            </a:endParaRPr>
          </a:p>
          <a:p>
            <a:pPr marL="0" lvl="0" indent="0">
              <a:buFontTx/>
              <a:buNone/>
            </a:pPr>
            <a:r>
              <a:rPr lang="en-US" dirty="0">
                <a:sym typeface="Wingdings" panose="05000000000000000000" pitchFamily="2" charset="2"/>
              </a:rPr>
              <a:t>The third one is the conductance of connector:</a:t>
            </a:r>
          </a:p>
          <a:p>
            <a:pPr marL="171450" lvl="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The conductance L: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Parameter how high or low the resistance of a connector (for example tube or aperture) is</a:t>
            </a:r>
          </a:p>
          <a:p>
            <a:pPr marL="628650" lvl="1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The conductance is the inverse of the resistance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 means one should reach for high conductance to reduce the pressure different on the ends of the connector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8874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one defines the resistance as the inverse of the conductance one can calculate with Ohms and </a:t>
            </a:r>
            <a:r>
              <a:rPr lang="en-US" dirty="0" err="1"/>
              <a:t>Kirchhoffs</a:t>
            </a:r>
            <a:r>
              <a:rPr lang="en-US" dirty="0"/>
              <a:t> laws of vacuum technology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suction capacity is the pressure difference divided by the resistance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Using multiple connectors, one get the total resistance of a series connection by taking the sum over the single resistances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parallel connectors one get the total conductance by taking the sum over the single </a:t>
            </a:r>
            <a:r>
              <a:rPr lang="en-US" dirty="0" err="1"/>
              <a:t>conductances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806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distinguishes between two types of connectors: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Tubes: the radius is smaller than the length of the tube</a:t>
            </a:r>
          </a:p>
          <a:p>
            <a:pPr marL="171450" indent="-171450">
              <a:buFontTx/>
              <a:buChar char="-"/>
            </a:pPr>
            <a:r>
              <a:rPr lang="en-US" dirty="0"/>
              <a:t>Apertures: the length is very small compared to the radius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For tubes: two cases: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viscose flow (mean free path of the gas particles is much smaller than the diameter of the tube)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Molecular flow (mean free path is much bigger than the diameter)</a:t>
            </a:r>
            <a:br>
              <a:rPr lang="en-US" dirty="0"/>
            </a:b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Between: mean free path has the same scale as the diameter of the tube: Knudsen flow: nearly no intern interaction between the gas particles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Formulas not so important here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but r is the radius, l the length, p_1 and p_2 the pressures on the ends of the tubes and eta the viscosity of the gas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Molecular flow: the square root equals the harmonic mean of the velocity of the gas particles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Capital R is the gas constant, T the temperature, M the molecular mass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Aperture: if one ignores the length of the connector one gets the formula one can see her: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square root is the mean particle velocity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Pi times r two the power of 2 is the cross-section area of a circular aperture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KLICK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What you can remember from these formulas is that: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 radius of the connector occurs with the power of 2,3 or 4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The radius should be as large as possible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320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major categories of pumps:</a:t>
            </a:r>
          </a:p>
          <a:p>
            <a:endParaRPr lang="en-US" dirty="0"/>
          </a:p>
          <a:p>
            <a:endParaRPr lang="en-US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Displacement pumps (or often called mechanical pumps): principle: suction, closing, compression, ejection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KLICK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piston pump: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looks like an otto motor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 final pressure approx. 5mbar due to large dead volume (is the piston at the top there is a small volume with gas that can not be exhausted </a:t>
            </a:r>
            <a:r>
              <a:rPr lang="en-US" dirty="0">
                <a:sym typeface="Wingdings" panose="05000000000000000000" pitchFamily="2" charset="2"/>
              </a:rPr>
              <a:t> expands back in the chamber as soon as the piston goes down again)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 smaller pressures with multiple piston pumps: for example, with 2 levels: 0.2 mbar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KLICK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Rotary vane pump  one of the pumps used in the lab  in detail in a minute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Our supervisor reached a final pressure of 5.3mbar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KLICK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Roots pump: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Works with two rotors in a shape of eights which are rotating in different directions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pistons do not touch the walls or each other  gap size of approx. 0.1mm is so small that a dynamic seal is created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(dynamic seal: flow resistance)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Final pressure: 0.01mbar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KLICK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2. Propellant pumps: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Only mentioned shortly: a specific propellant (for example oil) is used that transports the gas that is pumped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3. Molecular pump: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Go to pump for generating high </a:t>
            </a:r>
            <a:r>
              <a:rPr lang="en-US" dirty="0" err="1">
                <a:sym typeface="Wingdings" panose="05000000000000000000" pitchFamily="2" charset="2"/>
              </a:rPr>
              <a:t>vaccums</a:t>
            </a:r>
            <a:r>
              <a:rPr lang="en-US" dirty="0">
                <a:sym typeface="Wingdings" panose="05000000000000000000" pitchFamily="2" charset="2"/>
              </a:rPr>
              <a:t>. In this lab a turbo molecular pump is used.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I will explain it in a second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in data given by our supervisor pressures between 10E-6 and 10E-5 mbar are reached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4. Sorption pumps: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>
                <a:sym typeface="Wingdings" panose="05000000000000000000" pitchFamily="2" charset="2"/>
              </a:rPr>
              <a:t>Adsortion</a:t>
            </a:r>
            <a:r>
              <a:rPr lang="en-US" dirty="0">
                <a:sym typeface="Wingdings" panose="05000000000000000000" pitchFamily="2" charset="2"/>
              </a:rPr>
              <a:t>: binding the gas to the surface  fine vacuum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Absorption: binding into the solid  ultra high vacuum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Advantage: no electricity needed, no vibrations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Disadvantage: already a high vacuum required otherwise the sorption material is saturated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5. Cryopumps: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Not actually pumping but cooling the gas)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The gas condenses or solidifies on very cold surfaces @ temperatures below 120Kelvin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Used to create vacuums in the range of high and ultra high </a:t>
            </a:r>
            <a:r>
              <a:rPr lang="en-US" dirty="0" err="1">
                <a:sym typeface="Wingdings" panose="05000000000000000000" pitchFamily="2" charset="2"/>
              </a:rPr>
              <a:t>vaccums</a:t>
            </a:r>
            <a:endParaRPr lang="en-US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pPr marL="228600" indent="-228600"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685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chamber volume increases, </a:t>
            </a:r>
            <a:r>
              <a:rPr lang="en-US" dirty="0">
                <a:sym typeface="Wingdings" panose="05000000000000000000" pitchFamily="2" charset="2"/>
              </a:rPr>
              <a:t>and the gas gets sucked in </a:t>
            </a:r>
          </a:p>
          <a:p>
            <a:pPr marL="228600" indent="-228600">
              <a:buAutoNum type="arabicPeriod"/>
            </a:pPr>
            <a:r>
              <a:rPr lang="en-US" dirty="0"/>
              <a:t>Rotating forward the chamber volume gets decreased again and the pressure increases</a:t>
            </a:r>
          </a:p>
          <a:p>
            <a:pPr marL="228600" indent="-228600">
              <a:buAutoNum type="arabicPeriod"/>
            </a:pPr>
            <a:r>
              <a:rPr lang="en-US" dirty="0"/>
              <a:t>At the end of the compression phase the pressure is around 1.3 times the atmospheric pressure and the gas gets pressed out of the pump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the part of the compression phase condensation can be a problem:</a:t>
            </a:r>
          </a:p>
          <a:p>
            <a:pPr marL="0" indent="0">
              <a:buNone/>
            </a:pPr>
            <a:r>
              <a:rPr lang="en-US" dirty="0"/>
              <a:t>(The steam vaporizes again end reduces the final pressure of the pump)</a:t>
            </a:r>
          </a:p>
          <a:p>
            <a:pPr marL="0" indent="0">
              <a:buNone/>
            </a:pPr>
            <a:r>
              <a:rPr lang="en-US" dirty="0"/>
              <a:t>KLICK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temperature in the pump is between 60 and 90 degrees </a:t>
            </a:r>
            <a:r>
              <a:rPr lang="en-US" dirty="0">
                <a:sym typeface="Wingdings" panose="05000000000000000000" pitchFamily="2" charset="2"/>
              </a:rPr>
              <a:t> steam condensates before the outlet valve opens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Solutions: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Heating the pump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Or using a </a:t>
            </a:r>
            <a:r>
              <a:rPr lang="en-US" b="1" dirty="0">
                <a:sym typeface="Wingdings" panose="05000000000000000000" pitchFamily="2" charset="2"/>
              </a:rPr>
              <a:t>gas ballast</a:t>
            </a:r>
            <a:r>
              <a:rPr lang="en-US" dirty="0">
                <a:sym typeface="Wingdings" panose="05000000000000000000" pitchFamily="2" charset="2"/>
              </a:rPr>
              <a:t>: permanent adding of fresh air from the outside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 valve opens before the water condensates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(why does it not condensates now: fraction of the water in the gas is smaller again: partial pressure of the steam is smaller than the saturation vapor pressure)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(saturation vapor pressure of nitrogen is much higher)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650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Rotor blades are rotating faster than the velocity of the molecules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incoming molecules receive impulse towards the outlet  </a:t>
            </a:r>
            <a:r>
              <a:rPr lang="en-US" dirty="0"/>
              <a:t>(Ping-Pong-Principle)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KLICK </a:t>
            </a:r>
            <a:r>
              <a:rPr lang="en-US" dirty="0">
                <a:sym typeface="Wingdings" panose="05000000000000000000" pitchFamily="2" charset="2"/>
              </a:rPr>
              <a:t> start video.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Reflection on a static blade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Moving rotor blade reflects the molecule to another moving rotor blade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 molecules move downwards like ping-pong-balls </a:t>
            </a:r>
          </a:p>
          <a:p>
            <a:pPr marL="0" indent="0">
              <a:buFontTx/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Backing pump is needed </a:t>
            </a:r>
            <a:r>
              <a:rPr lang="en-US" dirty="0">
                <a:sym typeface="Wingdings" panose="05000000000000000000" pitchFamily="2" charset="2"/>
              </a:rPr>
              <a:t> 1mbar, otherwise the pressure in the inside becomes too high and damages the pump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+ the pressure must be low, so that the average mean path is big enough so the impacts with the rotor blades are dominating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Final pressure is measured in the experimental part as well 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A30AC5-E4D5-46E5-901C-F6A207742E4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545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1716888" y="2632016"/>
            <a:ext cx="8758224" cy="5293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3700" b="0" i="0" baseline="0">
                <a:solidFill>
                  <a:srgbClr val="4B0803"/>
                </a:solidFill>
                <a:latin typeface="Rajdhani" charset="0"/>
                <a:ea typeface="Rajdhani" charset="0"/>
                <a:cs typeface="Rajdhani" charset="0"/>
              </a:defRPr>
            </a:lvl1pPr>
          </a:lstStyle>
          <a:p>
            <a:pPr lvl="0"/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1718796" y="3279164"/>
            <a:ext cx="8758224" cy="1292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6000" b="1" i="0">
                <a:solidFill>
                  <a:srgbClr val="C61826"/>
                </a:solidFill>
                <a:latin typeface="Rajdhani" charset="0"/>
                <a:ea typeface="Rajdhani" charset="0"/>
                <a:cs typeface="Rajdhani" charset="0"/>
              </a:defRPr>
            </a:lvl1pPr>
          </a:lstStyle>
          <a:p>
            <a:pPr lvl="0"/>
            <a:r>
              <a:rPr lang="de-DE" dirty="0"/>
              <a:t>Title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88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 with enum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liennummernplatzhalter 13">
            <a:extLst>
              <a:ext uri="{FF2B5EF4-FFF2-40B4-BE49-F238E27FC236}">
                <a16:creationId xmlns:a16="http://schemas.microsoft.com/office/drawing/2014/main" id="{9FD5267D-D415-9B46-AA71-2A84D126BDC0}"/>
              </a:ext>
            </a:extLst>
          </p:cNvPr>
          <p:cNvSpPr txBox="1">
            <a:spLocks/>
          </p:cNvSpPr>
          <p:nvPr userDrawn="1"/>
        </p:nvSpPr>
        <p:spPr>
          <a:xfrm>
            <a:off x="11458844" y="116078"/>
            <a:ext cx="556529" cy="46969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bg1">
                    <a:lumMod val="65000"/>
                  </a:schemeClr>
                </a:solidFill>
                <a:latin typeface="Rajdhani" charset="0"/>
                <a:ea typeface="Rajdhani" charset="0"/>
                <a:cs typeface="Rajdhani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C53ED9A-876B-E843-92C6-36CD1898876F}" type="slidenum">
              <a:rPr lang="de-DE" sz="1400" smtClean="0">
                <a:solidFill>
                  <a:srgbClr val="2A2A2A"/>
                </a:solidFill>
              </a:rPr>
              <a:pPr/>
              <a:t>‹Nr.›</a:t>
            </a:fld>
            <a:endParaRPr lang="de-DE" dirty="0">
              <a:solidFill>
                <a:srgbClr val="2A2A2A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444591" y="338411"/>
            <a:ext cx="9144000" cy="54157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defRPr sz="4400">
                <a:solidFill>
                  <a:srgbClr val="C61826"/>
                </a:solidFill>
                <a:latin typeface="Rajdhani" charset="0"/>
                <a:ea typeface="Rajdhani" charset="0"/>
                <a:cs typeface="Rajdhani" charset="0"/>
              </a:defRPr>
            </a:lvl1pPr>
          </a:lstStyle>
          <a:p>
            <a:r>
              <a:rPr lang="en-US" noProof="0" dirty="0" err="1"/>
              <a:t>HeadlineHeadlineHeadline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444591" y="908050"/>
            <a:ext cx="9144000" cy="18697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1800">
                <a:solidFill>
                  <a:srgbClr val="4B0803"/>
                </a:solidFill>
                <a:latin typeface="Rajdhani" charset="0"/>
                <a:ea typeface="Rajdhani" charset="0"/>
                <a:cs typeface="Rajdhan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err="1"/>
              <a:t>SubheadlineSubheadlineSubheadline</a:t>
            </a:r>
            <a:endParaRPr lang="en-US" noProof="0" dirty="0"/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451625" y="1477144"/>
            <a:ext cx="9136966" cy="450087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228600" indent="-228600">
              <a:lnSpc>
                <a:spcPct val="100000"/>
              </a:lnSpc>
              <a:buClrTx/>
              <a:buSzPct val="90000"/>
              <a:buFont typeface="Arial" panose="020B0604020202020204" pitchFamily="34" charset="0"/>
              <a:buChar char="•"/>
              <a:defRPr sz="2800" b="0" i="0">
                <a:latin typeface="Rajdhani" charset="0"/>
                <a:ea typeface="Rajdhani" charset="0"/>
                <a:cs typeface="Rajdhani" charset="0"/>
              </a:defRPr>
            </a:lvl1pPr>
            <a:lvl2pPr marL="685800" indent="-228600">
              <a:lnSpc>
                <a:spcPct val="100000"/>
              </a:lnSpc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defRPr sz="2400" b="0" i="0">
                <a:latin typeface="Rajdhani" charset="0"/>
                <a:ea typeface="Rajdhani" charset="0"/>
                <a:cs typeface="Rajdhani" charset="0"/>
              </a:defRPr>
            </a:lvl2pPr>
            <a:lvl3pPr marL="1143000" indent="-228600"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>
                <a:latin typeface="Rajdhani" charset="0"/>
                <a:ea typeface="Rajdhani" charset="0"/>
                <a:cs typeface="Rajdhani" charset="0"/>
              </a:defRPr>
            </a:lvl3pPr>
            <a:lvl4pPr marL="1600200" indent="-228600"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>
                <a:latin typeface="Rajdhani" charset="0"/>
                <a:ea typeface="Rajdhani" charset="0"/>
                <a:cs typeface="Rajdhani" charset="0"/>
              </a:defRPr>
            </a:lvl4pPr>
            <a:lvl5pPr marL="2057400" indent="-228600"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>
                <a:latin typeface="Rajdhani" charset="0"/>
                <a:ea typeface="Rajdhani" charset="0"/>
                <a:cs typeface="Rajdhani" charset="0"/>
              </a:defRPr>
            </a:lvl5pPr>
          </a:lstStyle>
          <a:p>
            <a:pPr lvl="0"/>
            <a:r>
              <a:rPr lang="en-US" noProof="0" dirty="0"/>
              <a:t>Level one</a:t>
            </a:r>
          </a:p>
          <a:p>
            <a:pPr lvl="1"/>
            <a:r>
              <a:rPr lang="en-US" noProof="0" dirty="0"/>
              <a:t>Level two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9DCC36A3-7958-6141-B828-16ACC6DFE5B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1451624" y="6457655"/>
            <a:ext cx="9143999" cy="186970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2086BE-5A16-4FD3-8C93-F6383DA572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30" y="338411"/>
            <a:ext cx="759730" cy="759730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34B38BD3-4832-4542-9842-A801F236589E}"/>
              </a:ext>
            </a:extLst>
          </p:cNvPr>
          <p:cNvCxnSpPr/>
          <p:nvPr userDrawn="1"/>
        </p:nvCxnSpPr>
        <p:spPr>
          <a:xfrm>
            <a:off x="11301984" y="-10458"/>
            <a:ext cx="0" cy="697738"/>
          </a:xfrm>
          <a:prstGeom prst="line">
            <a:avLst/>
          </a:prstGeom>
          <a:ln w="28575">
            <a:solidFill>
              <a:srgbClr val="C61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87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327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102C49-6746-42AF-97BC-EC4E9E1E185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F70/71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B16C53-A18B-455C-98F1-4C99898489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Mechanic</a:t>
            </a:r>
            <a:r>
              <a:rPr lang="de-DE" dirty="0"/>
              <a:t> and Vacuum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45AD9F9-10F3-45C8-9CA3-C52895DF5BA1}"/>
              </a:ext>
            </a:extLst>
          </p:cNvPr>
          <p:cNvSpPr txBox="1"/>
          <p:nvPr/>
        </p:nvSpPr>
        <p:spPr>
          <a:xfrm>
            <a:off x="0" y="421843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Franka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Neumann &amp; Nick Striebel</a:t>
            </a:r>
          </a:p>
        </p:txBody>
      </p:sp>
    </p:spTree>
    <p:extLst>
      <p:ext uri="{BB962C8B-B14F-4D97-AF65-F5344CB8AC3E}">
        <p14:creationId xmlns:p14="http://schemas.microsoft.com/office/powerpoint/2010/main" val="167293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9A33E-E294-4F8C-AB22-4A7D1E066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Vacuum gauges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F307C1-E24B-455A-BBAA-C361843B44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Theoretical basics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674790-EBA1-497E-AF71-5B222E575C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Mechanical gauges </a:t>
            </a:r>
          </a:p>
          <a:p>
            <a:r>
              <a:rPr lang="en-US" dirty="0"/>
              <a:t>Pirani gauge</a:t>
            </a:r>
          </a:p>
          <a:p>
            <a:r>
              <a:rPr lang="en-US" dirty="0"/>
              <a:t>Cathode vacuum gauges </a:t>
            </a:r>
          </a:p>
          <a:p>
            <a:pPr lvl="1"/>
            <a:r>
              <a:rPr lang="en-US" b="1" dirty="0"/>
              <a:t>Hot Cathode vacuum gauge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C9E0A05-96C4-47C4-B292-64F6C4CCE063}"/>
              </a:ext>
            </a:extLst>
          </p:cNvPr>
          <p:cNvGrpSpPr/>
          <p:nvPr/>
        </p:nvGrpSpPr>
        <p:grpSpPr>
          <a:xfrm>
            <a:off x="5848215" y="1308702"/>
            <a:ext cx="6428006" cy="5380856"/>
            <a:chOff x="6016591" y="1272607"/>
            <a:chExt cx="6428006" cy="5380856"/>
          </a:xfrm>
        </p:grpSpPr>
        <p:sp>
          <p:nvSpPr>
            <p:cNvPr id="7" name="Bogen 6">
              <a:extLst>
                <a:ext uri="{FF2B5EF4-FFF2-40B4-BE49-F238E27FC236}">
                  <a16:creationId xmlns:a16="http://schemas.microsoft.com/office/drawing/2014/main" id="{0BC0EEC4-AA12-47E0-9B0F-BBF3F8F58E37}"/>
                </a:ext>
              </a:extLst>
            </p:cNvPr>
            <p:cNvSpPr/>
            <p:nvPr/>
          </p:nvSpPr>
          <p:spPr>
            <a:xfrm rot="16200000">
              <a:off x="10818552" y="1731649"/>
              <a:ext cx="759563" cy="1803547"/>
            </a:xfrm>
            <a:prstGeom prst="arc">
              <a:avLst>
                <a:gd name="adj1" fmla="val 16083720"/>
                <a:gd name="adj2" fmla="val 5556162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0F7ADBC-EF31-4DA2-848E-77AFED56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591" y="1272607"/>
              <a:ext cx="4035642" cy="5380856"/>
            </a:xfrm>
            <a:prstGeom prst="rect">
              <a:avLst/>
            </a:prstGeom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26A6335-6B3B-4D12-A5B8-817275F71E6E}"/>
                </a:ext>
              </a:extLst>
            </p:cNvPr>
            <p:cNvSpPr/>
            <p:nvPr/>
          </p:nvSpPr>
          <p:spPr>
            <a:xfrm>
              <a:off x="7912100" y="1955800"/>
              <a:ext cx="488950" cy="3492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3740117-FA8D-4BCB-8389-6D695991964F}"/>
                </a:ext>
              </a:extLst>
            </p:cNvPr>
            <p:cNvSpPr/>
            <p:nvPr/>
          </p:nvSpPr>
          <p:spPr>
            <a:xfrm>
              <a:off x="10296559" y="1574576"/>
              <a:ext cx="1803549" cy="21530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ECCFA22-055D-4BDC-B9CF-8409BA59D6CE}"/>
                </a:ext>
              </a:extLst>
            </p:cNvPr>
            <p:cNvCxnSpPr>
              <a:cxnSpLocks/>
              <a:stCxn id="9" idx="0"/>
              <a:endCxn id="10" idx="0"/>
            </p:cNvCxnSpPr>
            <p:nvPr/>
          </p:nvCxnSpPr>
          <p:spPr>
            <a:xfrm flipV="1">
              <a:off x="8156575" y="1574576"/>
              <a:ext cx="3041759" cy="3812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460D2854-3DA7-43E5-A9EE-9A0ECBA32A84}"/>
                </a:ext>
              </a:extLst>
            </p:cNvPr>
            <p:cNvCxnSpPr>
              <a:cxnSpLocks/>
            </p:cNvCxnSpPr>
            <p:nvPr/>
          </p:nvCxnSpPr>
          <p:spPr>
            <a:xfrm>
              <a:off x="7972425" y="2253642"/>
              <a:ext cx="2905125" cy="1407133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45231494-4217-4C5B-831E-5AFB106529FA}"/>
                </a:ext>
              </a:extLst>
            </p:cNvPr>
            <p:cNvSpPr/>
            <p:nvPr/>
          </p:nvSpPr>
          <p:spPr>
            <a:xfrm rot="16200000">
              <a:off x="10841146" y="3443263"/>
              <a:ext cx="714375" cy="435022"/>
            </a:xfrm>
            <a:prstGeom prst="arc">
              <a:avLst>
                <a:gd name="adj1" fmla="val 16200000"/>
                <a:gd name="adj2" fmla="val 5556162"/>
              </a:avLst>
            </a:prstGeom>
            <a:ln w="28575">
              <a:solidFill>
                <a:srgbClr val="FFC000"/>
              </a:solidFill>
            </a:ln>
            <a:effectLst>
              <a:glow rad="635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12F6F85-3973-49E8-857B-D29C9FEF68EF}"/>
                </a:ext>
              </a:extLst>
            </p:cNvPr>
            <p:cNvSpPr txBox="1"/>
            <p:nvPr/>
          </p:nvSpPr>
          <p:spPr>
            <a:xfrm>
              <a:off x="10766394" y="3059668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AF44774A-3B81-40B9-B349-D2C2147FF6BE}"/>
                </a:ext>
              </a:extLst>
            </p:cNvPr>
            <p:cNvSpPr txBox="1"/>
            <p:nvPr/>
          </p:nvSpPr>
          <p:spPr>
            <a:xfrm>
              <a:off x="10918794" y="3212068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9CCCD81C-7376-4B79-8AD0-7F7A159F13DD}"/>
                </a:ext>
              </a:extLst>
            </p:cNvPr>
            <p:cNvSpPr txBox="1"/>
            <p:nvPr/>
          </p:nvSpPr>
          <p:spPr>
            <a:xfrm>
              <a:off x="11071194" y="3364468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289AC5C-200B-4642-BE90-FCF081C96D7D}"/>
                </a:ext>
              </a:extLst>
            </p:cNvPr>
            <p:cNvSpPr txBox="1"/>
            <p:nvPr/>
          </p:nvSpPr>
          <p:spPr>
            <a:xfrm>
              <a:off x="11108605" y="3024293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2F24878-F9ED-4616-86C4-A6D9DC675743}"/>
                </a:ext>
              </a:extLst>
            </p:cNvPr>
            <p:cNvSpPr txBox="1"/>
            <p:nvPr/>
          </p:nvSpPr>
          <p:spPr>
            <a:xfrm>
              <a:off x="11258299" y="3130139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32E9D80-F597-4477-BCA6-241B95F1A09E}"/>
                </a:ext>
              </a:extLst>
            </p:cNvPr>
            <p:cNvSpPr txBox="1"/>
            <p:nvPr/>
          </p:nvSpPr>
          <p:spPr>
            <a:xfrm>
              <a:off x="10704337" y="2659423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5A59DB7-E300-4AF4-9501-07EF2455D1BF}"/>
                </a:ext>
              </a:extLst>
            </p:cNvPr>
            <p:cNvSpPr txBox="1"/>
            <p:nvPr/>
          </p:nvSpPr>
          <p:spPr>
            <a:xfrm>
              <a:off x="11349907" y="3256002"/>
              <a:ext cx="47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rgbClr val="0070C0"/>
                  </a:solidFill>
                </a:rPr>
                <a:t>e-</a:t>
              </a:r>
              <a:endParaRPr lang="en-GB" dirty="0">
                <a:solidFill>
                  <a:srgbClr val="0070C0"/>
                </a:solidFill>
              </a:endParaRPr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72FF47E8-413D-44DD-A746-EB067546D2A9}"/>
                </a:ext>
              </a:extLst>
            </p:cNvPr>
            <p:cNvGrpSpPr/>
            <p:nvPr/>
          </p:nvGrpSpPr>
          <p:grpSpPr>
            <a:xfrm>
              <a:off x="11411110" y="2609160"/>
              <a:ext cx="337965" cy="224157"/>
              <a:chOff x="11198333" y="2466975"/>
              <a:chExt cx="337965" cy="224157"/>
            </a:xfrm>
          </p:grpSpPr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0C9ABEFF-3B67-45CA-9BCB-07EF3B74D554}"/>
                  </a:ext>
                </a:extLst>
              </p:cNvPr>
              <p:cNvSpPr/>
              <p:nvPr/>
            </p:nvSpPr>
            <p:spPr>
              <a:xfrm>
                <a:off x="11198333" y="2466975"/>
                <a:ext cx="191949" cy="18342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EA4432BA-EE22-4197-9F14-A13C05851D29}"/>
                  </a:ext>
                </a:extLst>
              </p:cNvPr>
              <p:cNvSpPr/>
              <p:nvPr/>
            </p:nvSpPr>
            <p:spPr>
              <a:xfrm>
                <a:off x="11344349" y="2507712"/>
                <a:ext cx="191949" cy="18342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58A384A4-8953-47C7-B190-6127399C0483}"/>
                </a:ext>
              </a:extLst>
            </p:cNvPr>
            <p:cNvGrpSpPr/>
            <p:nvPr/>
          </p:nvGrpSpPr>
          <p:grpSpPr>
            <a:xfrm>
              <a:off x="10959521" y="1937609"/>
              <a:ext cx="337965" cy="224157"/>
              <a:chOff x="11198333" y="2466975"/>
              <a:chExt cx="337965" cy="224157"/>
            </a:xfrm>
            <a:solidFill>
              <a:srgbClr val="FF0000"/>
            </a:solidFill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F6376C96-2587-4D07-B87D-EF9205451E6A}"/>
                  </a:ext>
                </a:extLst>
              </p:cNvPr>
              <p:cNvSpPr/>
              <p:nvPr/>
            </p:nvSpPr>
            <p:spPr>
              <a:xfrm>
                <a:off x="11198333" y="2466975"/>
                <a:ext cx="191949" cy="18342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FFD3B04F-66B2-42BB-B984-1196C8BE38E4}"/>
                  </a:ext>
                </a:extLst>
              </p:cNvPr>
              <p:cNvSpPr/>
              <p:nvPr/>
            </p:nvSpPr>
            <p:spPr>
              <a:xfrm>
                <a:off x="11344349" y="2507712"/>
                <a:ext cx="191949" cy="183420"/>
              </a:xfrm>
              <a:prstGeom prst="ellipse">
                <a:avLst/>
              </a:prstGeom>
              <a:grp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1854E294-47DB-431D-A5DD-E3FF44504C1A}"/>
                </a:ext>
              </a:extLst>
            </p:cNvPr>
            <p:cNvSpPr txBox="1"/>
            <p:nvPr/>
          </p:nvSpPr>
          <p:spPr>
            <a:xfrm>
              <a:off x="11260364" y="2374761"/>
              <a:ext cx="1184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B050"/>
                  </a:solidFill>
                </a:rPr>
                <a:t>nitrogen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F90B5AF-1144-4B30-BD9F-6CEC5A676B68}"/>
                </a:ext>
              </a:extLst>
            </p:cNvPr>
            <p:cNvSpPr txBox="1"/>
            <p:nvPr/>
          </p:nvSpPr>
          <p:spPr>
            <a:xfrm>
              <a:off x="11010942" y="1726481"/>
              <a:ext cx="1184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C00000"/>
                  </a:solidFill>
                </a:rPr>
                <a:t>ion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12B2DC60-7285-47C5-B098-16C864B5454D}"/>
                </a:ext>
              </a:extLst>
            </p:cNvPr>
            <p:cNvCxnSpPr>
              <a:endCxn id="19" idx="3"/>
            </p:cNvCxnSpPr>
            <p:nvPr/>
          </p:nvCxnSpPr>
          <p:spPr>
            <a:xfrm flipV="1">
              <a:off x="11089775" y="2844089"/>
              <a:ext cx="86050" cy="3765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6AD36E51-104C-4F9F-9C56-49521AE8C81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90327" y="2161766"/>
              <a:ext cx="264716" cy="51193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95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A26E8-6B81-49F6-9CAF-B86D77E56A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the setup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2DC222-8559-4B15-B646-B1B137829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p:pic>
        <p:nvPicPr>
          <p:cNvPr id="5" name="Inhaltsplatzhalter 4" descr="Ein Bild, das Text, Maschine, Automat, Fräse enthält.&#10;&#10;Automatisch generierte Beschreibung">
            <a:extLst>
              <a:ext uri="{FF2B5EF4-FFF2-40B4-BE49-F238E27FC236}">
                <a16:creationId xmlns:a16="http://schemas.microsoft.com/office/drawing/2014/main" id="{72949F36-3DE5-46B1-B1D7-0935FD3C7DD2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47" y="1380743"/>
            <a:ext cx="6649906" cy="50698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F216D89-B7B3-4703-B7F3-5C059B4E7141}"/>
              </a:ext>
            </a:extLst>
          </p:cNvPr>
          <p:cNvSpPr/>
          <p:nvPr/>
        </p:nvSpPr>
        <p:spPr>
          <a:xfrm>
            <a:off x="3070860" y="2522220"/>
            <a:ext cx="1005840" cy="5486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dosing valve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6C0355-0840-4F49-A6DC-B831AD0F9822}"/>
              </a:ext>
            </a:extLst>
          </p:cNvPr>
          <p:cNvSpPr/>
          <p:nvPr/>
        </p:nvSpPr>
        <p:spPr>
          <a:xfrm>
            <a:off x="6446520" y="1380743"/>
            <a:ext cx="1935480" cy="2438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vacuum chamber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B3296BF-09CA-40A6-8069-CEDDA28593C4}"/>
              </a:ext>
            </a:extLst>
          </p:cNvPr>
          <p:cNvSpPr/>
          <p:nvPr/>
        </p:nvSpPr>
        <p:spPr>
          <a:xfrm>
            <a:off x="6774180" y="1624583"/>
            <a:ext cx="731520" cy="2438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TMP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54B1CA7-9E32-42A8-8574-28B45CF49BAB}"/>
              </a:ext>
            </a:extLst>
          </p:cNvPr>
          <p:cNvSpPr/>
          <p:nvPr/>
        </p:nvSpPr>
        <p:spPr>
          <a:xfrm>
            <a:off x="7414260" y="3899433"/>
            <a:ext cx="1859280" cy="3692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Vacuum gauges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CEC6775-91A0-4831-B743-042DB4215C37}"/>
              </a:ext>
            </a:extLst>
          </p:cNvPr>
          <p:cNvSpPr/>
          <p:nvPr/>
        </p:nvSpPr>
        <p:spPr>
          <a:xfrm>
            <a:off x="6987540" y="5949950"/>
            <a:ext cx="1859280" cy="36928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rotary pump</a:t>
            </a:r>
          </a:p>
        </p:txBody>
      </p:sp>
    </p:spTree>
    <p:extLst>
      <p:ext uri="{BB962C8B-B14F-4D97-AF65-F5344CB8AC3E}">
        <p14:creationId xmlns:p14="http://schemas.microsoft.com/office/powerpoint/2010/main" val="119329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90817-E060-4E45-9C01-D69E76D5A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of condensable </a:t>
            </a:r>
            <a:r>
              <a:rPr lang="en-US" dirty="0" err="1"/>
              <a:t>vapour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BDBA4C-0BD5-48D0-B246-FBC52F130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18C1D95-64BF-4FAE-BA30-A663DD00513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Water inside recipient</a:t>
            </a:r>
          </a:p>
          <a:p>
            <a:r>
              <a:rPr lang="en-US" dirty="0"/>
              <a:t>Boiling, then freezing</a:t>
            </a:r>
          </a:p>
          <a:p>
            <a:r>
              <a:rPr lang="en-US" dirty="0"/>
              <a:t>Rotary pump with gas ballast</a:t>
            </a:r>
          </a:p>
        </p:txBody>
      </p:sp>
      <p:pic>
        <p:nvPicPr>
          <p:cNvPr id="5" name="Inhaltsplatzhalter 6" descr="Ein Bild, das Fräse enthält.&#10;&#10;Automatisch generierte Beschreibung">
            <a:extLst>
              <a:ext uri="{FF2B5EF4-FFF2-40B4-BE49-F238E27FC236}">
                <a16:creationId xmlns:a16="http://schemas.microsoft.com/office/drawing/2014/main" id="{08BC401C-9930-45E4-919D-B2B1FA4F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95" y="1477144"/>
            <a:ext cx="4467625" cy="4843463"/>
          </a:xfrm>
          <a:prstGeom prst="rect">
            <a:avLst/>
          </a:prstGeom>
        </p:spPr>
      </p:pic>
      <p:pic>
        <p:nvPicPr>
          <p:cNvPr id="6" name="Grafik 5" descr="Ein Bild, das Getränk, Glas, schließen enthält.&#10;&#10;Automatisch generierte Beschreibung">
            <a:extLst>
              <a:ext uri="{FF2B5EF4-FFF2-40B4-BE49-F238E27FC236}">
                <a16:creationId xmlns:a16="http://schemas.microsoft.com/office/drawing/2014/main" id="{B6C9FFE3-DD7A-4321-9794-25D8CD4C4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83" y="3399540"/>
            <a:ext cx="3884264" cy="29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C3E3A5-07DE-4BE3-89DE-498C4E7412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of condensable </a:t>
            </a:r>
            <a:r>
              <a:rPr lang="en-US" dirty="0" err="1"/>
              <a:t>vapour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F172F9-B03F-4EBB-9F65-DBFAC50F30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6EDC720-3170-4171-935D-AC93C14ADA83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91" y="1477144"/>
            <a:ext cx="6139839" cy="4575585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927AA255-79B6-490C-A5DA-85409B2A9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627454"/>
              </p:ext>
            </p:extLst>
          </p:nvPr>
        </p:nvGraphicFramePr>
        <p:xfrm>
          <a:off x="7707259" y="1477144"/>
          <a:ext cx="4484741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184">
                  <a:extLst>
                    <a:ext uri="{9D8B030D-6E8A-4147-A177-3AD203B41FA5}">
                      <a16:colId xmlns:a16="http://schemas.microsoft.com/office/drawing/2014/main" val="605941805"/>
                    </a:ext>
                  </a:extLst>
                </a:gridCol>
                <a:gridCol w="3100557">
                  <a:extLst>
                    <a:ext uri="{9D8B030D-6E8A-4147-A177-3AD203B41FA5}">
                      <a16:colId xmlns:a16="http://schemas.microsoft.com/office/drawing/2014/main" val="2893564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2: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Pressure decrease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1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3: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evaporation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44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4: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Freezing and sublimation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08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30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19466-688F-4FF4-855B-F97C5ED778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Leak detection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A7BF0E-F09F-424B-A4E0-10820B8CAD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F87C173-75EF-4F2F-8A86-B9FC0BEAC4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helium spray to search for leaks</a:t>
            </a:r>
          </a:p>
          <a:p>
            <a:r>
              <a:rPr lang="en-GB" dirty="0"/>
              <a:t>mass spectrometer inside -&gt; „sniffler“</a:t>
            </a:r>
          </a:p>
        </p:txBody>
      </p:sp>
      <p:pic>
        <p:nvPicPr>
          <p:cNvPr id="5" name="Inhaltsplatzhalter 13" descr="Ein Bild, das drinnen, zugemüllt enthält.&#10;&#10;Automatisch generierte Beschreibung">
            <a:extLst>
              <a:ext uri="{FF2B5EF4-FFF2-40B4-BE49-F238E27FC236}">
                <a16:creationId xmlns:a16="http://schemas.microsoft.com/office/drawing/2014/main" id="{1E1A1F49-299F-4012-B092-D724F1CF7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3" y="2617597"/>
            <a:ext cx="5157787" cy="3650043"/>
          </a:xfrm>
          <a:prstGeom prst="rect">
            <a:avLst/>
          </a:prstGeom>
        </p:spPr>
      </p:pic>
      <p:pic>
        <p:nvPicPr>
          <p:cNvPr id="6" name="Inhaltsplatzhalter 15" descr="Ein Bild, das Text, drinnen, Gerät, Anzeige enthält.&#10;&#10;Automatisch generierte Beschreibung">
            <a:extLst>
              <a:ext uri="{FF2B5EF4-FFF2-40B4-BE49-F238E27FC236}">
                <a16:creationId xmlns:a16="http://schemas.microsoft.com/office/drawing/2014/main" id="{86207CBA-E3DE-437F-AA7F-5DE82A1EE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27" y="2600325"/>
            <a:ext cx="5047983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01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C930E-F1EB-4BAF-B693-25A1BB499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speed of the TMP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BC1A9C-D6A9-41BF-B869-54253FC296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BD38D14C-B275-4EA6-A2B1-8831B57F48C9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3215625" cy="4500875"/>
              </a:xfrm>
            </p:spPr>
            <p:txBody>
              <a:bodyPr>
                <a:normAutofit/>
              </a:bodyPr>
              <a:lstStyle/>
              <a:p>
                <a:r>
                  <a:rPr lang="de-DE" sz="2800" b="0" dirty="0"/>
                  <a:t>Pumping </a:t>
                </a:r>
                <a:r>
                  <a:rPr lang="de-DE" sz="2800" b="0" dirty="0" err="1"/>
                  <a:t>speed</a:t>
                </a:r>
                <a:r>
                  <a:rPr lang="de-DE" sz="2800" b="0" dirty="0"/>
                  <a:t>:</a:t>
                </a:r>
              </a:p>
              <a:p>
                <a:pPr marL="0" indent="0">
                  <a:buNone/>
                </a:pPr>
                <a:r>
                  <a:rPr lang="de-DE" sz="2800" dirty="0"/>
                  <a:t>	</a:t>
                </a:r>
                <a:r>
                  <a:rPr lang="de-DE" sz="2800" b="0" dirty="0"/>
                  <a:t> </a:t>
                </a:r>
                <a14:m>
                  <m:oMath xmlns:m="http://schemas.openxmlformats.org/officeDocument/2006/math">
                    <m:r>
                      <a:rPr lang="de-DE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de-DE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r>
                          <a:rPr lang="de-DE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de-DE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800" b="0" dirty="0">
                    <a:ea typeface="Cambria Math" panose="02040503050406030204" pitchFamily="18" charset="0"/>
                  </a:rPr>
                  <a:t> </a:t>
                </a:r>
                <a:endParaRPr lang="en-GB" dirty="0"/>
              </a:p>
              <a:p>
                <a:r>
                  <a:rPr lang="en-GB" dirty="0"/>
                  <a:t>measuring displacement of water droplet / piston over time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BD38D14C-B275-4EA6-A2B1-8831B57F48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3215625" cy="4500875"/>
              </a:xfrm>
              <a:blipFill>
                <a:blip r:embed="rId3"/>
                <a:stretch>
                  <a:fillRect l="-5682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9" descr="Ein Bild, das drinnen, Gerät, zugemüllt, Haushaltsgerät enthält.&#10;&#10;Automatisch generierte Beschreibung">
            <a:extLst>
              <a:ext uri="{FF2B5EF4-FFF2-40B4-BE49-F238E27FC236}">
                <a16:creationId xmlns:a16="http://schemas.microsoft.com/office/drawing/2014/main" id="{026050F0-5898-4661-8676-E401A33CE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891" y="1471569"/>
            <a:ext cx="5932094" cy="437325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B19C625-FA35-4734-932B-CE699A6E617B}"/>
              </a:ext>
            </a:extLst>
          </p:cNvPr>
          <p:cNvSpPr/>
          <p:nvPr/>
        </p:nvSpPr>
        <p:spPr>
          <a:xfrm rot="16200000">
            <a:off x="8277225" y="1057275"/>
            <a:ext cx="685800" cy="491871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7587DE-B4A7-4DDE-897D-F9ED528FC6EF}"/>
              </a:ext>
            </a:extLst>
          </p:cNvPr>
          <p:cNvSpPr/>
          <p:nvPr/>
        </p:nvSpPr>
        <p:spPr>
          <a:xfrm>
            <a:off x="8519160" y="3931920"/>
            <a:ext cx="2560320" cy="3692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capillary with water drop</a:t>
            </a:r>
          </a:p>
        </p:txBody>
      </p:sp>
    </p:spTree>
    <p:extLst>
      <p:ext uri="{BB962C8B-B14F-4D97-AF65-F5344CB8AC3E}">
        <p14:creationId xmlns:p14="http://schemas.microsoft.com/office/powerpoint/2010/main" val="3326238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441AF-0410-47E2-B300-4A2F56087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speed of the TMP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2D7B83-8202-4BBE-B022-E047125900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D9DC6DBB-EE80-45F6-B309-3F38EA480FB5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4272900" cy="4500875"/>
              </a:xfrm>
            </p:spPr>
            <p:txBody>
              <a:bodyPr/>
              <a:lstStyle/>
              <a:p>
                <a:r>
                  <a:rPr lang="de-DE" dirty="0">
                    <a:ea typeface="Cambria Math" panose="02040503050406030204" pitchFamily="18" charset="0"/>
                  </a:rPr>
                  <a:t>Volume</a:t>
                </a:r>
                <a:r>
                  <a:rPr lang="de-DE" sz="2400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with</a:t>
                </a:r>
                <a:r>
                  <a:rPr lang="de-DE" dirty="0">
                    <a:ea typeface="Cambria Math" panose="02040503050406030204" pitchFamily="18" charset="0"/>
                  </a:rPr>
                  <a:t> Boyle-Mariotte </a:t>
                </a:r>
                <a:r>
                  <a:rPr lang="de-DE" dirty="0" err="1">
                    <a:ea typeface="Cambria Math" panose="02040503050406030204" pitchFamily="18" charset="0"/>
                  </a:rPr>
                  <a:t>law</a:t>
                </a:r>
                <a:r>
                  <a:rPr lang="de-DE" dirty="0">
                    <a:ea typeface="Cambria Math" panose="02040503050406030204" pitchFamily="18" charset="0"/>
                  </a:rPr>
                  <a:t>:</a:t>
                </a:r>
                <a:endParaRPr lang="de-DE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DE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𝑎𝑖𝑟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𝑎𝑖𝑟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GB" dirty="0"/>
                  <a:t>measurements for pressure range  </a:t>
                </a:r>
                <a:br>
                  <a:rPr lang="de-DE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𝑚𝑏𝑎𝑟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D9DC6DBB-EE80-45F6-B309-3F38EA480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4272900" cy="4500875"/>
              </a:xfrm>
              <a:blipFill>
                <a:blip r:embed="rId2"/>
                <a:stretch>
                  <a:fillRect l="-4280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0C9DE7B-FE4F-452E-BE6A-A404D35B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401069"/>
            <a:ext cx="5229225" cy="390414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9B0D93F-2D56-4668-B302-05F9B63E9573}"/>
              </a:ext>
            </a:extLst>
          </p:cNvPr>
          <p:cNvSpPr/>
          <p:nvPr/>
        </p:nvSpPr>
        <p:spPr>
          <a:xfrm>
            <a:off x="7711440" y="2522220"/>
            <a:ext cx="685800" cy="25831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94597-084E-4F5B-A8AE-A33E63EBC4EF}"/>
              </a:ext>
            </a:extLst>
          </p:cNvPr>
          <p:cNvSpPr/>
          <p:nvPr/>
        </p:nvSpPr>
        <p:spPr>
          <a:xfrm>
            <a:off x="8490585" y="2522220"/>
            <a:ext cx="1051560" cy="3692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piston</a:t>
            </a:r>
          </a:p>
        </p:txBody>
      </p:sp>
    </p:spTree>
    <p:extLst>
      <p:ext uri="{BB962C8B-B14F-4D97-AF65-F5344CB8AC3E}">
        <p14:creationId xmlns:p14="http://schemas.microsoft.com/office/powerpoint/2010/main" val="3064557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1414E-A2D4-4079-90E7-3E9D29B72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measurements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BC4C84-D6A9-476A-ABFB-AB12310782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Experimental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E3FDCC5D-267D-4EFD-9D35-958CFD72DCEC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3663300" cy="450087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Pressure </a:t>
                </a:r>
                <a:r>
                  <a:rPr lang="de-DE" dirty="0" err="1"/>
                  <a:t>gauges</a:t>
                </a:r>
                <a:r>
                  <a:rPr lang="de-DE" dirty="0"/>
                  <a:t> on </a:t>
                </a:r>
                <a:r>
                  <a:rPr lang="de-DE" dirty="0" err="1"/>
                  <a:t>both</a:t>
                </a:r>
                <a:r>
                  <a:rPr lang="de-DE" dirty="0"/>
                  <a:t> </a:t>
                </a:r>
                <a:r>
                  <a:rPr lang="de-DE" dirty="0" err="1"/>
                  <a:t>sides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component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 err="1"/>
                  <a:t>chamber</a:t>
                </a:r>
                <a:r>
                  <a:rPr lang="de-DE" dirty="0"/>
                  <a:t> </a:t>
                </a:r>
                <a:r>
                  <a:rPr lang="de-DE" dirty="0" err="1"/>
                  <a:t>pressure</a:t>
                </a:r>
                <a:endParaRPr lang="de-DE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E3FDCC5D-267D-4EFD-9D35-958CFD72DC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3663300" cy="4500875"/>
              </a:xfrm>
              <a:blipFill>
                <a:blip r:embed="rId2"/>
                <a:stretch>
                  <a:fillRect l="-4992" t="-2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8670B142-28F2-4F7B-8A37-A63F881EB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27" y="1942130"/>
            <a:ext cx="2820311" cy="4351338"/>
          </a:xfrm>
          <a:prstGeom prst="rect">
            <a:avLst/>
          </a:prstGeom>
        </p:spPr>
      </p:pic>
      <p:pic>
        <p:nvPicPr>
          <p:cNvPr id="6" name="Inhaltsplatzhalter 5" descr="Ein Bild, das drinnen, zugemüllt, Fräse enthält.&#10;&#10;Automatisch generierte Beschreibung">
            <a:extLst>
              <a:ext uri="{FF2B5EF4-FFF2-40B4-BE49-F238E27FC236}">
                <a16:creationId xmlns:a16="http://schemas.microsoft.com/office/drawing/2014/main" id="{DB5C896E-7AA0-49DD-8A07-C230192A5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85" y="1942130"/>
            <a:ext cx="3631527" cy="43513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2C902A8-F50D-4DEB-B40A-B8FD06357C6C}"/>
              </a:ext>
            </a:extLst>
          </p:cNvPr>
          <p:cNvSpPr/>
          <p:nvPr/>
        </p:nvSpPr>
        <p:spPr>
          <a:xfrm>
            <a:off x="9037320" y="5202453"/>
            <a:ext cx="1051560" cy="3692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aperture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A5D634-C1C9-4082-A7B4-11E42991D941}"/>
              </a:ext>
            </a:extLst>
          </p:cNvPr>
          <p:cNvSpPr/>
          <p:nvPr/>
        </p:nvSpPr>
        <p:spPr>
          <a:xfrm>
            <a:off x="10673318" y="2558313"/>
            <a:ext cx="710962" cy="369288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</a:t>
            </a:r>
          </a:p>
        </p:txBody>
      </p:sp>
    </p:spTree>
    <p:extLst>
      <p:ext uri="{BB962C8B-B14F-4D97-AF65-F5344CB8AC3E}">
        <p14:creationId xmlns:p14="http://schemas.microsoft.com/office/powerpoint/2010/main" val="185205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7E4E1AB-57F3-4AC0-AF51-54B25338C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525285"/>
            <a:ext cx="10972822" cy="64008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CE7F907-B798-4107-A4EF-ED0D426AA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Pumping speed of the TMP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EBF79E-12A7-4BCD-8261-A0BC070418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C9E2272-1740-44F2-83AC-96B52D67E7FD}"/>
              </a:ext>
            </a:extLst>
          </p:cNvPr>
          <p:cNvSpPr/>
          <p:nvPr/>
        </p:nvSpPr>
        <p:spPr>
          <a:xfrm>
            <a:off x="4981575" y="1352550"/>
            <a:ext cx="285750" cy="314325"/>
          </a:xfrm>
          <a:prstGeom prst="ellipse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37B1D6E-AFFA-4F26-9B27-1A3C880F3CF0}"/>
              </a:ext>
            </a:extLst>
          </p:cNvPr>
          <p:cNvSpPr/>
          <p:nvPr/>
        </p:nvSpPr>
        <p:spPr>
          <a:xfrm>
            <a:off x="3267075" y="3783196"/>
            <a:ext cx="5276849" cy="990600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EB3D1D29-2271-44EA-84FD-6FD7B022CDBD}"/>
              </a:ext>
            </a:extLst>
          </p:cNvPr>
          <p:cNvSpPr/>
          <p:nvPr/>
        </p:nvSpPr>
        <p:spPr>
          <a:xfrm rot="2671056">
            <a:off x="2914651" y="4391773"/>
            <a:ext cx="914400" cy="166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6CFFF665-5D26-4B64-BAD3-3D66A6948F9C}"/>
              </a:ext>
            </a:extLst>
          </p:cNvPr>
          <p:cNvSpPr/>
          <p:nvPr/>
        </p:nvSpPr>
        <p:spPr>
          <a:xfrm rot="18398884">
            <a:off x="8892294" y="4127232"/>
            <a:ext cx="914400" cy="1666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101852-111C-4BC2-AFC8-F0878803A39A}"/>
              </a:ext>
            </a:extLst>
          </p:cNvPr>
          <p:cNvSpPr/>
          <p:nvPr/>
        </p:nvSpPr>
        <p:spPr>
          <a:xfrm>
            <a:off x="4981575" y="1352550"/>
            <a:ext cx="676275" cy="314325"/>
          </a:xfrm>
          <a:prstGeom prst="ellipse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 animBg="1"/>
      <p:bldP spid="10" grpId="1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71B1D99-E047-49C6-B17F-0F46896BD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609196"/>
            <a:ext cx="10972822" cy="64008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07D3A8-A063-48BC-B010-6FE4A8A2C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Suction capacity of the TMP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510CC7D-D77E-4510-86B3-35FE13EEC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61116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B1BDC-2C32-4572-B48F-D13047493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91" y="452711"/>
            <a:ext cx="9144000" cy="54157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6C44188-D70A-4CA8-8596-DBF274A2E0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Theoretical basics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Evaluation of the measurements</a:t>
            </a:r>
          </a:p>
          <a:p>
            <a:r>
              <a:rPr lang="en-US" dirty="0"/>
              <a:t>Discussion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40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BB7D4-56BC-4DD8-B1B2-499861703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of the tube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80D077E-E134-4986-B0CB-F6F0D11819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1F131C-25E1-402B-A16B-C351B4195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523868"/>
            <a:ext cx="10058420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66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124B3-22B0-48B2-B404-DF96D145D5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of the aperture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2DF607B-06C1-49E3-8D1F-E681C1B67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C73DB4-B7F3-4BD7-A25A-C2BE7B5D6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0" y="533393"/>
            <a:ext cx="10058420" cy="64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6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A1293F-8DDE-4883-991E-BA9E90B95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Conductance of series connection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A85AA11-2891-4A5E-882E-AB3A2BD6A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340BE4-A312-4ACB-B15F-83F87C04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78" y="504812"/>
            <a:ext cx="10058420" cy="6400813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EC145D7-6180-4430-B387-B5085417051B}"/>
              </a:ext>
            </a:extLst>
          </p:cNvPr>
          <p:cNvCxnSpPr/>
          <p:nvPr/>
        </p:nvCxnSpPr>
        <p:spPr>
          <a:xfrm>
            <a:off x="5848350" y="3733799"/>
            <a:ext cx="600075" cy="1257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41B04B-8A21-4EFE-B426-F2C330535C5C}"/>
                  </a:ext>
                </a:extLst>
              </p:cNvPr>
              <p:cNvSpPr txBox="1"/>
              <p:nvPr/>
            </p:nvSpPr>
            <p:spPr>
              <a:xfrm>
                <a:off x="4343400" y="2774882"/>
                <a:ext cx="2809875" cy="958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rule of Kirchhoff: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141B04B-8A21-4EFE-B426-F2C330535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2774882"/>
                <a:ext cx="2809875" cy="958917"/>
              </a:xfrm>
              <a:prstGeom prst="rect">
                <a:avLst/>
              </a:prstGeom>
              <a:blipFill>
                <a:blip r:embed="rId4"/>
                <a:stretch>
                  <a:fillRect l="-1957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811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38CC6-8966-4CD5-A40C-879873EE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91" y="462236"/>
            <a:ext cx="9144000" cy="541570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66B333-C1E7-4877-9471-F900AF111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no error estimates in the data set </a:t>
            </a:r>
          </a:p>
          <a:p>
            <a:pPr lvl="1"/>
            <a:r>
              <a:rPr lang="en-GB" dirty="0"/>
              <a:t>more qualitative than quantitative experiment</a:t>
            </a:r>
          </a:p>
          <a:p>
            <a:r>
              <a:rPr lang="en-GB" dirty="0"/>
              <a:t>Reaction times, leaks, temperature changes,…</a:t>
            </a:r>
          </a:p>
          <a:p>
            <a:r>
              <a:rPr lang="en-GB" dirty="0"/>
              <a:t>conductance measurements difficult to compare, because of different pressure values</a:t>
            </a:r>
          </a:p>
          <a:p>
            <a:r>
              <a:rPr lang="en-GB" dirty="0"/>
              <a:t>good overview of basic vacuum technology</a:t>
            </a:r>
          </a:p>
          <a:p>
            <a:r>
              <a:rPr lang="en-GB" dirty="0"/>
              <a:t>Practical component of for example leak detection missing</a:t>
            </a:r>
          </a:p>
          <a:p>
            <a:pPr lvl="1"/>
            <a:r>
              <a:rPr lang="en-GB" dirty="0"/>
              <a:t>if possible, wait for end of restrictions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54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38CC6-8966-4CD5-A40C-879873EE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91" y="462236"/>
            <a:ext cx="9144000" cy="541570"/>
          </a:xfrm>
        </p:spPr>
        <p:txBody>
          <a:bodyPr/>
          <a:lstStyle/>
          <a:p>
            <a:r>
              <a:rPr lang="en-US" dirty="0"/>
              <a:t>For the future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66B333-C1E7-4877-9471-F900AF111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Vacuum components should maximize the cross-section areas</a:t>
            </a:r>
          </a:p>
          <a:p>
            <a:r>
              <a:rPr lang="en-US" dirty="0"/>
              <a:t>For the pumping of condensable vapor, a gas ballast is needed</a:t>
            </a:r>
          </a:p>
          <a:p>
            <a:r>
              <a:rPr lang="en-US" dirty="0"/>
              <a:t>Vacuum components can be described analogous to electrical circuit</a:t>
            </a:r>
          </a:p>
          <a:p>
            <a:r>
              <a:rPr lang="en-US" dirty="0"/>
              <a:t>different final pressures </a:t>
            </a: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different pumps 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17E4FE-695C-41BE-99AD-F07D34FA61E3}"/>
              </a:ext>
            </a:extLst>
          </p:cNvPr>
          <p:cNvCxnSpPr/>
          <p:nvPr/>
        </p:nvCxnSpPr>
        <p:spPr>
          <a:xfrm>
            <a:off x="5357389" y="4674887"/>
            <a:ext cx="35456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05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038CC6-8966-4CD5-A40C-879873EE2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91" y="462236"/>
            <a:ext cx="9144000" cy="541570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66B333-C1E7-4877-9471-F900AF111D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/>
          </a:bodyPr>
          <a:lstStyle/>
          <a:p>
            <a:r>
              <a:rPr lang="de-DE" dirty="0"/>
              <a:t>Karl </a:t>
            </a:r>
            <a:r>
              <a:rPr lang="de-DE" dirty="0" err="1"/>
              <a:t>Jousten</a:t>
            </a:r>
            <a:r>
              <a:rPr lang="de-DE" dirty="0"/>
              <a:t>. Handbuch Vakuumtechnik. Springer, 2018</a:t>
            </a:r>
          </a:p>
          <a:p>
            <a:r>
              <a:rPr lang="de-DE" dirty="0"/>
              <a:t>Dieter Meschede. </a:t>
            </a:r>
            <a:r>
              <a:rPr lang="de-DE" dirty="0" err="1"/>
              <a:t>Gerthsen</a:t>
            </a:r>
            <a:r>
              <a:rPr lang="de-DE" dirty="0"/>
              <a:t> Physik. Springer, 2010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https://commons.wikimedia.org/wiki/File:Image_Phase-diag2</a:t>
            </a:r>
            <a:r>
              <a:rPr lang="en-US"/>
              <a:t>.svg</a:t>
            </a:r>
          </a:p>
          <a:p>
            <a:r>
              <a:rPr lang="en-US" dirty="0"/>
              <a:t>https://en.wikipedia.org/wiki/Hot-filament_ionization_gauge#/media/File:Bayard-Alpert_gauge.jpg</a:t>
            </a:r>
          </a:p>
          <a:p>
            <a:r>
              <a:rPr lang="en-US" dirty="0"/>
              <a:t>https://www.youtube.com/watch?v=f1SErZyhMe4</a:t>
            </a:r>
          </a:p>
          <a:p>
            <a:r>
              <a:rPr lang="en-US" dirty="0"/>
              <a:t>https://www.youtube.com/watch?v=R-Rz_Tegq8E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5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7C3DDA-F6B1-4940-B38B-1B26462622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6888" y="2782582"/>
            <a:ext cx="8758224" cy="1292836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64320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F2609-F075-4ACD-9FF5-7FAB49E9C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591" y="437471"/>
            <a:ext cx="9144000" cy="541570"/>
          </a:xfrm>
        </p:spPr>
        <p:txBody>
          <a:bodyPr/>
          <a:lstStyle/>
          <a:p>
            <a:r>
              <a:rPr lang="de-DE" dirty="0"/>
              <a:t>Additional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CF05EDF-2EB8-4F3A-ADEF-34A503B2D001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en-US" dirty="0"/>
                  <a:t>Pseudo leak rate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𝑝𝑠𝑒𝑢𝑑𝑜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𝑚𝑒𝑎𝑛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𝑝𝑠𝑒𝑢𝑑𝑜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𝑝𝑠𝑒𝑢𝑑𝑜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Leak rate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𝑙𝑒𝑎𝑘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br>
                  <a:rPr lang="de-DE" dirty="0"/>
                </a:br>
                <a:endParaRPr lang="en-US" dirty="0"/>
              </a:p>
              <a:p>
                <a:r>
                  <a:rPr lang="en-US" dirty="0"/>
                  <a:t>scale of leaks: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𝑚𝑏𝑎𝑟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Bicycle tire with 5bar: flat after 100 days (very rough) 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CF05EDF-2EB8-4F3A-ADEF-34A503B2D0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2001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192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748744-1D42-48A0-9FC9-2FADB6B52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Vacuum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00DC36-5F97-496A-A15E-189754ACC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8F89390A-6F48-47DF-915D-AE0EEBC02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094357"/>
                  </p:ext>
                </p:extLst>
              </p:nvPr>
            </p:nvGraphicFramePr>
            <p:xfrm>
              <a:off x="747859" y="2057400"/>
              <a:ext cx="10696282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9983">
                      <a:extLst>
                        <a:ext uri="{9D8B030D-6E8A-4147-A177-3AD203B41FA5}">
                          <a16:colId xmlns:a16="http://schemas.microsoft.com/office/drawing/2014/main" val="3136212685"/>
                        </a:ext>
                      </a:extLst>
                    </a:gridCol>
                    <a:gridCol w="3309983">
                      <a:extLst>
                        <a:ext uri="{9D8B030D-6E8A-4147-A177-3AD203B41FA5}">
                          <a16:colId xmlns:a16="http://schemas.microsoft.com/office/drawing/2014/main" val="1659720973"/>
                        </a:ext>
                      </a:extLst>
                    </a:gridCol>
                    <a:gridCol w="4076316">
                      <a:extLst>
                        <a:ext uri="{9D8B030D-6E8A-4147-A177-3AD203B41FA5}">
                          <a16:colId xmlns:a16="http://schemas.microsoft.com/office/drawing/2014/main" val="56546671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 err="1"/>
                            <a:t>pressure</a:t>
                          </a:r>
                          <a:r>
                            <a:rPr lang="de-DE" sz="2400" dirty="0"/>
                            <a:t> [mbar]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 err="1"/>
                            <a:t>application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01068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Low </a:t>
                          </a:r>
                          <a:r>
                            <a:rPr lang="de-DE" sz="2400" dirty="0" err="1"/>
                            <a:t>vacuum</a:t>
                          </a:r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b="0" smtClean="0">
                                    <a:latin typeface="Cambria Math" panose="02040503050406030204" pitchFamily="18" charset="0"/>
                                  </a:rPr>
                                  <m:t>1000−1</m:t>
                                </m:r>
                              </m:oMath>
                            </m:oMathPara>
                          </a14:m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Old light </a:t>
                          </a:r>
                          <a:r>
                            <a:rPr lang="de-DE" sz="2400" dirty="0" err="1"/>
                            <a:t>bulbs</a:t>
                          </a:r>
                          <a:r>
                            <a:rPr lang="de-DE" sz="2400" dirty="0"/>
                            <a:t>, </a:t>
                          </a:r>
                          <a:r>
                            <a:rPr lang="de-DE" sz="2400" dirty="0" err="1"/>
                            <a:t>vaccum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packs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1612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Fine </a:t>
                          </a:r>
                          <a:r>
                            <a:rPr lang="de-DE" sz="2400" dirty="0" err="1"/>
                            <a:t>vacuum</a:t>
                          </a:r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Precision </a:t>
                          </a:r>
                          <a:r>
                            <a:rPr lang="de-DE" sz="2400" dirty="0" err="1"/>
                            <a:t>pendulum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clock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0902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High </a:t>
                          </a:r>
                          <a:r>
                            <a:rPr lang="en-US" sz="2400" noProof="0" dirty="0"/>
                            <a:t>vacuum</a:t>
                          </a:r>
                          <a:r>
                            <a:rPr lang="de-DE" sz="2400" dirty="0"/>
                            <a:t> (HV)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  <m:r>
                                  <a:rPr lang="de-DE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400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de-DE" sz="2400" dirty="0" err="1"/>
                            <a:t>Particle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accelerators</a:t>
                          </a:r>
                          <a:r>
                            <a:rPr lang="de-DE" sz="2400" dirty="0"/>
                            <a:t>, </a:t>
                          </a:r>
                          <a:br>
                            <a:rPr lang="de-DE" sz="2400" dirty="0"/>
                          </a:br>
                          <a:r>
                            <a:rPr lang="de-DE" sz="2400" dirty="0" err="1"/>
                            <a:t>electron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microscopy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3416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Ultra </a:t>
                          </a:r>
                          <a:r>
                            <a:rPr lang="en-US" sz="2400" noProof="0" dirty="0"/>
                            <a:t>vacuum</a:t>
                          </a:r>
                          <a:r>
                            <a:rPr lang="de-DE" sz="2400" dirty="0"/>
                            <a:t> (UV)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400" dirty="0"/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34367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Ultra high </a:t>
                          </a:r>
                          <a:r>
                            <a:rPr lang="de-DE" sz="2400" dirty="0" err="1"/>
                            <a:t>vacuum</a:t>
                          </a:r>
                          <a:r>
                            <a:rPr lang="de-DE" sz="2400" dirty="0"/>
                            <a:t> (UHV)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2400" b="0" smtClean="0">
                                    <a:latin typeface="Cambria Math" panose="02040503050406030204" pitchFamily="18" charset="0"/>
                                  </a:rPr>
                                  <m:t>&lt; </m:t>
                                </m:r>
                                <m:sSup>
                                  <m:sSupPr>
                                    <m:ctrlPr>
                                      <a:rPr lang="de-DE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2400" b="0" smtClean="0">
                                        <a:latin typeface="Cambria Math" panose="02040503050406030204" pitchFamily="18" charset="0"/>
                                      </a:rPr>
                                      <m:t>−9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 err="1"/>
                            <a:t>Gravitational-wave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observatory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77126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5">
                <a:extLst>
                  <a:ext uri="{FF2B5EF4-FFF2-40B4-BE49-F238E27FC236}">
                    <a16:creationId xmlns:a16="http://schemas.microsoft.com/office/drawing/2014/main" id="{8F89390A-6F48-47DF-915D-AE0EEBC023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3094357"/>
                  </p:ext>
                </p:extLst>
              </p:nvPr>
            </p:nvGraphicFramePr>
            <p:xfrm>
              <a:off x="747859" y="2057400"/>
              <a:ext cx="10696282" cy="2743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309983">
                      <a:extLst>
                        <a:ext uri="{9D8B030D-6E8A-4147-A177-3AD203B41FA5}">
                          <a16:colId xmlns:a16="http://schemas.microsoft.com/office/drawing/2014/main" val="3136212685"/>
                        </a:ext>
                      </a:extLst>
                    </a:gridCol>
                    <a:gridCol w="3309983">
                      <a:extLst>
                        <a:ext uri="{9D8B030D-6E8A-4147-A177-3AD203B41FA5}">
                          <a16:colId xmlns:a16="http://schemas.microsoft.com/office/drawing/2014/main" val="1659720973"/>
                        </a:ext>
                      </a:extLst>
                    </a:gridCol>
                    <a:gridCol w="4076316">
                      <a:extLst>
                        <a:ext uri="{9D8B030D-6E8A-4147-A177-3AD203B41FA5}">
                          <a16:colId xmlns:a16="http://schemas.microsoft.com/office/drawing/2014/main" val="565466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 err="1"/>
                            <a:t>pressure</a:t>
                          </a:r>
                          <a:r>
                            <a:rPr lang="de-DE" sz="2400" dirty="0"/>
                            <a:t> [mbar]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2400" dirty="0" err="1"/>
                            <a:t>application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2010685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Low </a:t>
                          </a:r>
                          <a:r>
                            <a:rPr lang="de-DE" sz="2400" dirty="0" err="1"/>
                            <a:t>vacuum</a:t>
                          </a:r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109333" r="-123346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Old light </a:t>
                          </a:r>
                          <a:r>
                            <a:rPr lang="de-DE" sz="2400" dirty="0" err="1"/>
                            <a:t>bulbs</a:t>
                          </a:r>
                          <a:r>
                            <a:rPr lang="de-DE" sz="2400" dirty="0"/>
                            <a:t>, </a:t>
                          </a:r>
                          <a:r>
                            <a:rPr lang="de-DE" sz="2400" dirty="0" err="1"/>
                            <a:t>vaccum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packs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016124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Fine </a:t>
                          </a:r>
                          <a:r>
                            <a:rPr lang="de-DE" sz="2400" dirty="0" err="1"/>
                            <a:t>vacuum</a:t>
                          </a:r>
                          <a:endParaRPr lang="de-DE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206579" r="-12334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Precision </a:t>
                          </a:r>
                          <a:r>
                            <a:rPr lang="de-DE" sz="2400" dirty="0" err="1"/>
                            <a:t>pendulum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clock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090212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High </a:t>
                          </a:r>
                          <a:r>
                            <a:rPr lang="en-US" sz="2400" noProof="0" dirty="0"/>
                            <a:t>vacuum</a:t>
                          </a:r>
                          <a:r>
                            <a:rPr lang="de-DE" sz="2400" dirty="0"/>
                            <a:t> (HV)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310667" r="-123346" b="-229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de-DE" sz="2400" dirty="0" err="1"/>
                            <a:t>Particle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accelerators</a:t>
                          </a:r>
                          <a:r>
                            <a:rPr lang="de-DE" sz="2400" dirty="0"/>
                            <a:t>, </a:t>
                          </a:r>
                          <a:br>
                            <a:rPr lang="de-DE" sz="2400" dirty="0"/>
                          </a:br>
                          <a:r>
                            <a:rPr lang="de-DE" sz="2400" dirty="0" err="1"/>
                            <a:t>electron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microscopy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34165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Ultra </a:t>
                          </a:r>
                          <a:r>
                            <a:rPr lang="en-US" sz="2400" noProof="0" dirty="0"/>
                            <a:t>vacuum</a:t>
                          </a:r>
                          <a:r>
                            <a:rPr lang="de-DE" sz="2400" dirty="0"/>
                            <a:t> (UV)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410667" r="-123346" b="-129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343679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de-DE" sz="2400" dirty="0"/>
                            <a:t>Ultra high </a:t>
                          </a:r>
                          <a:r>
                            <a:rPr lang="de-DE" sz="2400" dirty="0" err="1"/>
                            <a:t>vacuum</a:t>
                          </a:r>
                          <a:r>
                            <a:rPr lang="de-DE" sz="2400" dirty="0"/>
                            <a:t> (UHV)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000" t="-510667" r="-123346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2400" dirty="0" err="1"/>
                            <a:t>Gravitational-wave</a:t>
                          </a:r>
                          <a:r>
                            <a:rPr lang="de-DE" sz="2400" dirty="0"/>
                            <a:t> </a:t>
                          </a:r>
                          <a:r>
                            <a:rPr lang="de-DE" sz="2400" dirty="0" err="1"/>
                            <a:t>observatory</a:t>
                          </a:r>
                          <a:endParaRPr lang="de-DE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77126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2909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650978-845D-4359-B682-971CD68AA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69D3106-5427-44A2-ADB2-9201277C0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6104467-B6D1-4E60-9F57-A9996792168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/>
              <a:lstStyle/>
              <a:p>
                <a:r>
                  <a:rPr lang="de-DE" dirty="0"/>
                  <a:t>Pumping </a:t>
                </a:r>
                <a:r>
                  <a:rPr lang="de-DE" dirty="0" err="1"/>
                  <a:t>speed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de-DE" sz="2400" b="0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r>
                  <a:rPr lang="de-DE" dirty="0" err="1"/>
                  <a:t>Suction</a:t>
                </a:r>
                <a:r>
                  <a:rPr lang="de-DE" dirty="0"/>
                  <a:t> </a:t>
                </a:r>
                <a:r>
                  <a:rPr lang="de-DE" dirty="0" err="1"/>
                  <a:t>capacity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dirty="0"/>
              </a:p>
              <a:p>
                <a:pPr marL="457200" lvl="1" indent="0">
                  <a:buNone/>
                </a:pPr>
                <a:endParaRPr lang="de-DE" dirty="0"/>
              </a:p>
              <a:p>
                <a:r>
                  <a:rPr lang="de-DE" dirty="0" err="1"/>
                  <a:t>Conductance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6104467-B6D1-4E60-9F57-A99967921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/>
                <a:stretch>
                  <a:fillRect l="-1734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45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FD1D8-D76F-4BE7-9F92-C618D2A15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Conductance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29A8501-6C1D-4F05-B96D-EDB3D812E4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1AEADC8B-3EDA-4846-944C-EA9736E07EF2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Definition of flow resistance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>
                    <a:sym typeface="Wingdings" panose="05000000000000000000" pitchFamily="2" charset="2"/>
                  </a:rPr>
                  <a:t> Ohm´s law of vacuum technology</a:t>
                </a:r>
              </a:p>
              <a:p>
                <a:pPr marL="0" indent="0" algn="ctr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𝑝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W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𝑅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Kirchhoff´s laws</a:t>
                </a:r>
              </a:p>
              <a:p>
                <a:pPr marL="0" indent="0" algn="ctr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𝑊𝑖</m:t>
                                </m:r>
                              </m:e>
                            </m:nary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𝑠𝑒𝑟𝑖𝑒𝑠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                                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groupChr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𝑡𝑜𝑡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𝑝𝑎𝑟𝑎𝑙𝑙𝑒𝑙</m:t>
                        </m:r>
                      </m:lim>
                    </m:limLow>
                  </m:oMath>
                </a14:m>
                <a:r>
                  <a:rPr lang="de-DE" dirty="0">
                    <a:sym typeface="Wingdings" panose="05000000000000000000" pitchFamily="2" charset="2"/>
                  </a:rPr>
                  <a:t>            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1AEADC8B-3EDA-4846-944C-EA9736E07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3"/>
                <a:stretch>
                  <a:fillRect l="-1801" t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629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C661F-7841-45D0-8223-AF6E6DB2AB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Conductance</a:t>
            </a:r>
            <a:r>
              <a:rPr lang="de-DE" dirty="0"/>
              <a:t> of </a:t>
            </a:r>
            <a:r>
              <a:rPr lang="de-DE" dirty="0" err="1"/>
              <a:t>tube</a:t>
            </a:r>
            <a:r>
              <a:rPr lang="de-DE" dirty="0"/>
              <a:t> and </a:t>
            </a:r>
            <a:r>
              <a:rPr lang="de-DE" dirty="0" err="1"/>
              <a:t>aperture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62CB6FE-9381-42DD-83B6-BFCCBDEF78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Theoretical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D8BCBFA-F695-4153-BBC7-3B505B20FE7B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9136966" cy="47527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Viscose </a:t>
                </a:r>
                <a:r>
                  <a:rPr lang="de-DE" dirty="0" err="1"/>
                  <a:t>flow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𝑚𝑏𝑎𝑟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de-DE" dirty="0"/>
                  <a:t>)</a:t>
                </a:r>
                <a:br>
                  <a:rPr lang="de-DE" dirty="0"/>
                </a:br>
                <a:r>
                  <a:rPr lang="de-DE" dirty="0"/>
                  <a:t>	</a:t>
                </a:r>
                <a:br>
                  <a:rPr lang="de-DE" dirty="0"/>
                </a:b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)/2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br>
                  <a:rPr lang="de-DE" dirty="0"/>
                </a:br>
                <a:endParaRPr lang="de-DE" dirty="0"/>
              </a:p>
              <a:p>
                <a:r>
                  <a:rPr lang="de-DE" dirty="0" err="1"/>
                  <a:t>Molecular</a:t>
                </a:r>
                <a:r>
                  <a:rPr lang="de-DE" dirty="0"/>
                  <a:t> </a:t>
                </a:r>
                <a:r>
                  <a:rPr lang="de-DE" dirty="0" err="1"/>
                  <a:t>flow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≤0.5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𝑚𝑏𝑎𝑟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de-DE" dirty="0"/>
                  <a:t>)</a:t>
                </a:r>
                <a:br>
                  <a:rPr lang="de-DE" dirty="0"/>
                </a:br>
                <a:br>
                  <a:rPr lang="de-DE" dirty="0"/>
                </a:b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den>
                    </m:f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de-DE" dirty="0"/>
              </a:p>
              <a:p>
                <a:pPr marL="0" indent="0">
                  <a:buNone/>
                </a:pPr>
                <a:br>
                  <a:rPr lang="de-DE" dirty="0"/>
                </a:br>
                <a:endParaRPr lang="de-DE" dirty="0"/>
              </a:p>
              <a:p>
                <a:pPr marL="0" indent="0">
                  <a:buNone/>
                </a:pPr>
                <a:r>
                  <a:rPr lang="de-DE" dirty="0"/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 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ra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D8BCBFA-F695-4153-BBC7-3B505B20FE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xfrm>
                <a:off x="1451625" y="1477144"/>
                <a:ext cx="9136966" cy="4752740"/>
              </a:xfrm>
              <a:blipFill>
                <a:blip r:embed="rId3"/>
                <a:stretch>
                  <a:fillRect l="-1801" t="-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ylinder 6">
            <a:extLst>
              <a:ext uri="{FF2B5EF4-FFF2-40B4-BE49-F238E27FC236}">
                <a16:creationId xmlns:a16="http://schemas.microsoft.com/office/drawing/2014/main" id="{E8659DCC-3A33-4EA1-BE18-B0A2768C65D5}"/>
              </a:ext>
            </a:extLst>
          </p:cNvPr>
          <p:cNvSpPr/>
          <p:nvPr/>
        </p:nvSpPr>
        <p:spPr>
          <a:xfrm>
            <a:off x="10242449" y="1354702"/>
            <a:ext cx="1423687" cy="31367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E09D105-1970-4DB9-9BF7-2C05F6A45A17}"/>
              </a:ext>
            </a:extLst>
          </p:cNvPr>
          <p:cNvSpPr/>
          <p:nvPr/>
        </p:nvSpPr>
        <p:spPr>
          <a:xfrm>
            <a:off x="10429678" y="1410883"/>
            <a:ext cx="1049228" cy="244298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Zylinder 8">
            <a:extLst>
              <a:ext uri="{FF2B5EF4-FFF2-40B4-BE49-F238E27FC236}">
                <a16:creationId xmlns:a16="http://schemas.microsoft.com/office/drawing/2014/main" id="{50E776CD-3DB4-4A90-BFED-E8ACCC89FD77}"/>
              </a:ext>
            </a:extLst>
          </p:cNvPr>
          <p:cNvSpPr/>
          <p:nvPr/>
        </p:nvSpPr>
        <p:spPr>
          <a:xfrm>
            <a:off x="9566583" y="5283645"/>
            <a:ext cx="2150177" cy="449918"/>
          </a:xfrm>
          <a:prstGeom prst="can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847D787F-576A-458E-8375-9E80B9211250}"/>
              </a:ext>
            </a:extLst>
          </p:cNvPr>
          <p:cNvSpPr/>
          <p:nvPr/>
        </p:nvSpPr>
        <p:spPr>
          <a:xfrm>
            <a:off x="9783688" y="5332318"/>
            <a:ext cx="1727554" cy="123943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1047962-F8F7-4939-9233-2B57344D6F4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429678" y="1533032"/>
            <a:ext cx="512064" cy="59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5DEFB74-B068-461A-B4CE-0B3CF709EB33}"/>
              </a:ext>
            </a:extLst>
          </p:cNvPr>
          <p:cNvCxnSpPr>
            <a:cxnSpLocks/>
          </p:cNvCxnSpPr>
          <p:nvPr/>
        </p:nvCxnSpPr>
        <p:spPr>
          <a:xfrm flipV="1">
            <a:off x="10138817" y="1533032"/>
            <a:ext cx="0" cy="28134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F6592FB-A034-49E4-BB7C-A981E021FA1F}"/>
              </a:ext>
            </a:extLst>
          </p:cNvPr>
          <p:cNvCxnSpPr>
            <a:cxnSpLocks/>
          </p:cNvCxnSpPr>
          <p:nvPr/>
        </p:nvCxnSpPr>
        <p:spPr>
          <a:xfrm flipV="1">
            <a:off x="11806073" y="5402861"/>
            <a:ext cx="0" cy="224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3C039E8-DB2E-443E-A723-C72EAD698C17}"/>
              </a:ext>
            </a:extLst>
          </p:cNvPr>
          <p:cNvCxnSpPr>
            <a:cxnSpLocks/>
          </p:cNvCxnSpPr>
          <p:nvPr/>
        </p:nvCxnSpPr>
        <p:spPr>
          <a:xfrm>
            <a:off x="10638320" y="5396326"/>
            <a:ext cx="90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33DE2D-9E35-42AC-8477-7A5660D8A167}"/>
                  </a:ext>
                </a:extLst>
              </p:cNvPr>
              <p:cNvSpPr txBox="1"/>
              <p:nvPr/>
            </p:nvSpPr>
            <p:spPr>
              <a:xfrm>
                <a:off x="10039094" y="1320030"/>
                <a:ext cx="1975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33DE2D-9E35-42AC-8477-7A5660D8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094" y="1320030"/>
                <a:ext cx="19751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6C64F47-E3C2-47C6-A2B8-830EA64A980B}"/>
                  </a:ext>
                </a:extLst>
              </p:cNvPr>
              <p:cNvSpPr txBox="1"/>
              <p:nvPr/>
            </p:nvSpPr>
            <p:spPr>
              <a:xfrm>
                <a:off x="9028210" y="2774761"/>
                <a:ext cx="1975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6C64F47-E3C2-47C6-A2B8-830EA64A9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210" y="2774761"/>
                <a:ext cx="19751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99020EA-56EF-4421-9534-1A8A87015C28}"/>
                  </a:ext>
                </a:extLst>
              </p:cNvPr>
              <p:cNvSpPr txBox="1"/>
              <p:nvPr/>
            </p:nvSpPr>
            <p:spPr>
              <a:xfrm>
                <a:off x="10101079" y="5086244"/>
                <a:ext cx="1975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199020EA-56EF-4421-9534-1A8A87015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079" y="5086244"/>
                <a:ext cx="19751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9EF83DE-DC4F-4656-947D-486C29C2BA85}"/>
                  </a:ext>
                </a:extLst>
              </p:cNvPr>
              <p:cNvSpPr txBox="1"/>
              <p:nvPr/>
            </p:nvSpPr>
            <p:spPr>
              <a:xfrm>
                <a:off x="10941270" y="5347172"/>
                <a:ext cx="19751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B9EF83DE-DC4F-4656-947D-486C29C2B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1270" y="5347172"/>
                <a:ext cx="197510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F621E20-6DC7-4678-A549-67F424CC5480}"/>
                  </a:ext>
                </a:extLst>
              </p:cNvPr>
              <p:cNvSpPr txBox="1"/>
              <p:nvPr/>
            </p:nvSpPr>
            <p:spPr>
              <a:xfrm>
                <a:off x="10395790" y="6056872"/>
                <a:ext cx="57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F621E20-6DC7-4678-A549-67F424CC5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5790" y="6056872"/>
                <a:ext cx="579839" cy="276999"/>
              </a:xfrm>
              <a:prstGeom prst="rect">
                <a:avLst/>
              </a:prstGeom>
              <a:blipFill>
                <a:blip r:embed="rId8"/>
                <a:stretch>
                  <a:fillRect l="-5263" r="-8421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2478E25-DA3F-4B5F-AA11-A35F9CDE1AEA}"/>
                  </a:ext>
                </a:extLst>
              </p:cNvPr>
              <p:cNvSpPr txBox="1"/>
              <p:nvPr/>
            </p:nvSpPr>
            <p:spPr>
              <a:xfrm>
                <a:off x="10664372" y="2951298"/>
                <a:ext cx="579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2478E25-DA3F-4B5F-AA11-A35F9CDE1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372" y="2951298"/>
                <a:ext cx="579839" cy="276999"/>
              </a:xfrm>
              <a:prstGeom prst="rect">
                <a:avLst/>
              </a:prstGeom>
              <a:blipFill>
                <a:blip r:embed="rId9"/>
                <a:stretch>
                  <a:fillRect l="-5208" r="-7292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feld 29">
            <a:extLst>
              <a:ext uri="{FF2B5EF4-FFF2-40B4-BE49-F238E27FC236}">
                <a16:creationId xmlns:a16="http://schemas.microsoft.com/office/drawing/2014/main" id="{8BA30A5E-E7C8-4771-8318-EE1EAF81B46E}"/>
              </a:ext>
            </a:extLst>
          </p:cNvPr>
          <p:cNvSpPr txBox="1"/>
          <p:nvPr/>
        </p:nvSpPr>
        <p:spPr>
          <a:xfrm>
            <a:off x="10606155" y="2586647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tube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015862F-1CCB-42FA-8C7E-C8BA64F9BD79}"/>
              </a:ext>
            </a:extLst>
          </p:cNvPr>
          <p:cNvSpPr txBox="1"/>
          <p:nvPr/>
        </p:nvSpPr>
        <p:spPr>
          <a:xfrm>
            <a:off x="10197793" y="5728579"/>
            <a:ext cx="1042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aperture</a:t>
            </a:r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24D18F9-DE48-4A6C-94E2-E2E09644B985}"/>
              </a:ext>
            </a:extLst>
          </p:cNvPr>
          <p:cNvCxnSpPr>
            <a:cxnSpLocks/>
          </p:cNvCxnSpPr>
          <p:nvPr/>
        </p:nvCxnSpPr>
        <p:spPr>
          <a:xfrm>
            <a:off x="333286" y="4871103"/>
            <a:ext cx="1159553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575D33A7-B9F3-42BB-AF4D-92D737298E18}"/>
              </a:ext>
            </a:extLst>
          </p:cNvPr>
          <p:cNvGrpSpPr/>
          <p:nvPr/>
        </p:nvGrpSpPr>
        <p:grpSpPr>
          <a:xfrm>
            <a:off x="3349448" y="2057403"/>
            <a:ext cx="479578" cy="3453845"/>
            <a:chOff x="3349448" y="2057403"/>
            <a:chExt cx="479578" cy="345384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96222A4-E83A-4C41-AD34-D9EE54835512}"/>
                </a:ext>
              </a:extLst>
            </p:cNvPr>
            <p:cNvSpPr/>
            <p:nvPr/>
          </p:nvSpPr>
          <p:spPr>
            <a:xfrm>
              <a:off x="3379699" y="2057403"/>
              <a:ext cx="449327" cy="440463"/>
            </a:xfrm>
            <a:prstGeom prst="ellipse">
              <a:avLst/>
            </a:prstGeom>
            <a:solidFill>
              <a:srgbClr val="C61826">
                <a:alpha val="30196"/>
              </a:srgbClr>
            </a:solidFill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A4C92566-722B-4452-A03D-F2E4F4DA6F51}"/>
                </a:ext>
              </a:extLst>
            </p:cNvPr>
            <p:cNvSpPr/>
            <p:nvPr/>
          </p:nvSpPr>
          <p:spPr>
            <a:xfrm>
              <a:off x="3379699" y="3638555"/>
              <a:ext cx="321108" cy="361944"/>
            </a:xfrm>
            <a:prstGeom prst="ellipse">
              <a:avLst/>
            </a:prstGeom>
            <a:solidFill>
              <a:srgbClr val="C61826">
                <a:alpha val="30196"/>
              </a:srgbClr>
            </a:solidFill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F589FB8C-55E7-41BF-9C13-6247F0202662}"/>
                </a:ext>
              </a:extLst>
            </p:cNvPr>
            <p:cNvSpPr/>
            <p:nvPr/>
          </p:nvSpPr>
          <p:spPr>
            <a:xfrm>
              <a:off x="3349448" y="5187248"/>
              <a:ext cx="324000" cy="324000"/>
            </a:xfrm>
            <a:prstGeom prst="ellipse">
              <a:avLst/>
            </a:prstGeom>
            <a:solidFill>
              <a:srgbClr val="C61826">
                <a:alpha val="30196"/>
              </a:srgbClr>
            </a:solidFill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01023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25442-9256-4FA7-9BC1-564BE545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Vacuum pumps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1CF1FF2-DF2B-4C21-A3C5-599C07963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Theoretical basics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56DB82-8BFD-4854-9A3B-95F7327EC7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Displacement pumps:</a:t>
            </a:r>
          </a:p>
          <a:p>
            <a:pPr lvl="1"/>
            <a:r>
              <a:rPr lang="en-US" dirty="0"/>
              <a:t>Piston pump</a:t>
            </a:r>
          </a:p>
          <a:p>
            <a:pPr lvl="1"/>
            <a:r>
              <a:rPr lang="en-US" b="1" dirty="0"/>
              <a:t>Rotary vane pump</a:t>
            </a:r>
          </a:p>
          <a:p>
            <a:pPr lvl="1"/>
            <a:r>
              <a:rPr lang="en-US" dirty="0"/>
              <a:t>Roots pump (two rotors)</a:t>
            </a:r>
          </a:p>
          <a:p>
            <a:r>
              <a:rPr lang="en-US" dirty="0"/>
              <a:t>Propellant pump</a:t>
            </a:r>
          </a:p>
          <a:p>
            <a:r>
              <a:rPr lang="en-US" b="1" dirty="0"/>
              <a:t>Molecular pump</a:t>
            </a:r>
          </a:p>
          <a:p>
            <a:r>
              <a:rPr lang="en-US" dirty="0"/>
              <a:t>Sorption pump</a:t>
            </a:r>
          </a:p>
          <a:p>
            <a:r>
              <a:rPr lang="en-US" dirty="0"/>
              <a:t>Cryopump</a:t>
            </a:r>
          </a:p>
          <a:p>
            <a:r>
              <a:rPr lang="en-US" dirty="0"/>
              <a:t>Combinations </a:t>
            </a:r>
            <a:r>
              <a:rPr lang="en-US" dirty="0">
                <a:sym typeface="Wingdings" panose="05000000000000000000" pitchFamily="2" charset="2"/>
              </a:rPr>
              <a:t> hybrid pumps</a:t>
            </a:r>
            <a:endParaRPr lang="en-US" dirty="0"/>
          </a:p>
        </p:txBody>
      </p: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2AAF32EC-F790-41C9-B464-6E06E907D136}"/>
              </a:ext>
            </a:extLst>
          </p:cNvPr>
          <p:cNvGrpSpPr/>
          <p:nvPr/>
        </p:nvGrpSpPr>
        <p:grpSpPr>
          <a:xfrm>
            <a:off x="6731000" y="1477144"/>
            <a:ext cx="4204493" cy="3927364"/>
            <a:chOff x="6731000" y="1477144"/>
            <a:chExt cx="4204493" cy="392736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357C28A-0E82-445F-998A-8E21B9C71657}"/>
                </a:ext>
              </a:extLst>
            </p:cNvPr>
            <p:cNvSpPr/>
            <p:nvPr/>
          </p:nvSpPr>
          <p:spPr>
            <a:xfrm>
              <a:off x="8140700" y="1477144"/>
              <a:ext cx="139700" cy="39037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BFBFCF8-62DE-409D-B3C2-026C9B833B6B}"/>
                </a:ext>
              </a:extLst>
            </p:cNvPr>
            <p:cNvSpPr/>
            <p:nvPr/>
          </p:nvSpPr>
          <p:spPr>
            <a:xfrm>
              <a:off x="6731000" y="1477144"/>
              <a:ext cx="139700" cy="39037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2A128B7-0B71-4034-92B7-621C3AEA90C6}"/>
                </a:ext>
              </a:extLst>
            </p:cNvPr>
            <p:cNvSpPr/>
            <p:nvPr/>
          </p:nvSpPr>
          <p:spPr>
            <a:xfrm>
              <a:off x="7175500" y="1477144"/>
              <a:ext cx="139700" cy="758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D106159-D2D4-48EE-9C1D-CD3EE8C4A43D}"/>
                </a:ext>
              </a:extLst>
            </p:cNvPr>
            <p:cNvSpPr/>
            <p:nvPr/>
          </p:nvSpPr>
          <p:spPr>
            <a:xfrm rot="16200000">
              <a:off x="7445158" y="1539658"/>
              <a:ext cx="101600" cy="12894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4A13545E-F870-4B35-976B-8A4A9851A624}"/>
                </a:ext>
              </a:extLst>
            </p:cNvPr>
            <p:cNvSpPr/>
            <p:nvPr/>
          </p:nvSpPr>
          <p:spPr>
            <a:xfrm rot="16200000">
              <a:off x="6863934" y="2222915"/>
              <a:ext cx="318332" cy="139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CD44015F-CFD1-42D8-89B0-BB470BBCB044}"/>
                </a:ext>
              </a:extLst>
            </p:cNvPr>
            <p:cNvGrpSpPr/>
            <p:nvPr/>
          </p:nvGrpSpPr>
          <p:grpSpPr>
            <a:xfrm>
              <a:off x="6895306" y="2118300"/>
              <a:ext cx="255587" cy="309997"/>
              <a:chOff x="7348538" y="3035300"/>
              <a:chExt cx="255587" cy="309997"/>
            </a:xfrm>
          </p:grpSpPr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74F700F7-B61A-4E07-A631-A27713E268C3}"/>
                  </a:ext>
                </a:extLst>
              </p:cNvPr>
              <p:cNvSpPr/>
              <p:nvPr/>
            </p:nvSpPr>
            <p:spPr>
              <a:xfrm>
                <a:off x="7450239" y="3035300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9513E5D9-7E14-4C2C-A22A-F79276920F75}"/>
                  </a:ext>
                </a:extLst>
              </p:cNvPr>
              <p:cNvSpPr/>
              <p:nvPr/>
            </p:nvSpPr>
            <p:spPr>
              <a:xfrm rot="5400000">
                <a:off x="7453472" y="3194644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B65D0802-B12B-4E8C-AB8F-28D8BCA8A9BA}"/>
                </a:ext>
              </a:extLst>
            </p:cNvPr>
            <p:cNvSpPr/>
            <p:nvPr/>
          </p:nvSpPr>
          <p:spPr>
            <a:xfrm>
              <a:off x="6926245" y="4245308"/>
              <a:ext cx="1158909" cy="115920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6416E385-0F1C-45BB-9BAB-632BA516D881}"/>
                </a:ext>
              </a:extLst>
            </p:cNvPr>
            <p:cNvSpPr/>
            <p:nvPr/>
          </p:nvSpPr>
          <p:spPr>
            <a:xfrm>
              <a:off x="10795793" y="1477144"/>
              <a:ext cx="139700" cy="39037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71F5AC7-D819-40AE-B958-17889A543DFB}"/>
                </a:ext>
              </a:extLst>
            </p:cNvPr>
            <p:cNvSpPr/>
            <p:nvPr/>
          </p:nvSpPr>
          <p:spPr>
            <a:xfrm>
              <a:off x="9386093" y="1477144"/>
              <a:ext cx="139700" cy="39037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6A1B4B07-7E0E-4BA5-AF7D-6B2F395B5750}"/>
                </a:ext>
              </a:extLst>
            </p:cNvPr>
            <p:cNvSpPr/>
            <p:nvPr/>
          </p:nvSpPr>
          <p:spPr>
            <a:xfrm>
              <a:off x="9830593" y="1477144"/>
              <a:ext cx="139700" cy="758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6055795-E16C-4F29-8F50-27C48B3FD2CB}"/>
                </a:ext>
              </a:extLst>
            </p:cNvPr>
            <p:cNvSpPr/>
            <p:nvPr/>
          </p:nvSpPr>
          <p:spPr>
            <a:xfrm>
              <a:off x="10236993" y="1477144"/>
              <a:ext cx="139700" cy="758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EFF0AA36-762E-4C70-870F-412B39BB2C3A}"/>
                </a:ext>
              </a:extLst>
            </p:cNvPr>
            <p:cNvSpPr/>
            <p:nvPr/>
          </p:nvSpPr>
          <p:spPr>
            <a:xfrm rot="16200000">
              <a:off x="10100251" y="1539658"/>
              <a:ext cx="101600" cy="12894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75152D8-C506-4B45-9AE4-F14D62E535CC}"/>
                </a:ext>
              </a:extLst>
            </p:cNvPr>
            <p:cNvSpPr/>
            <p:nvPr/>
          </p:nvSpPr>
          <p:spPr>
            <a:xfrm rot="16200000">
              <a:off x="9519027" y="2222915"/>
              <a:ext cx="318332" cy="139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5BA45A57-E629-456E-A3B8-CD8C5DDA2344}"/>
                </a:ext>
              </a:extLst>
            </p:cNvPr>
            <p:cNvSpPr/>
            <p:nvPr/>
          </p:nvSpPr>
          <p:spPr>
            <a:xfrm rot="16200000">
              <a:off x="10433427" y="2165350"/>
              <a:ext cx="318332" cy="139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C7026179-9912-4EAE-9FAD-557194F6E7DC}"/>
                </a:ext>
              </a:extLst>
            </p:cNvPr>
            <p:cNvGrpSpPr/>
            <p:nvPr/>
          </p:nvGrpSpPr>
          <p:grpSpPr>
            <a:xfrm>
              <a:off x="9560651" y="1977746"/>
              <a:ext cx="255587" cy="309997"/>
              <a:chOff x="7348538" y="3035300"/>
              <a:chExt cx="255587" cy="309997"/>
            </a:xfrm>
          </p:grpSpPr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A35342DC-67A0-439D-8D23-2FB3B26289EA}"/>
                  </a:ext>
                </a:extLst>
              </p:cNvPr>
              <p:cNvSpPr/>
              <p:nvPr/>
            </p:nvSpPr>
            <p:spPr>
              <a:xfrm>
                <a:off x="7450239" y="3035300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412A5E3C-3F18-4AD7-A6A0-0F20B79DE10D}"/>
                  </a:ext>
                </a:extLst>
              </p:cNvPr>
              <p:cNvSpPr/>
              <p:nvPr/>
            </p:nvSpPr>
            <p:spPr>
              <a:xfrm rot="5400000">
                <a:off x="7453472" y="3194644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490EFBE8-DE0A-408D-ABA6-A910D9824E6B}"/>
                </a:ext>
              </a:extLst>
            </p:cNvPr>
            <p:cNvGrpSpPr/>
            <p:nvPr/>
          </p:nvGrpSpPr>
          <p:grpSpPr>
            <a:xfrm flipV="1">
              <a:off x="10464799" y="1949034"/>
              <a:ext cx="255587" cy="309997"/>
              <a:chOff x="7348538" y="3035300"/>
              <a:chExt cx="255587" cy="309997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59E33618-B26F-4B41-817E-E41737B7563E}"/>
                  </a:ext>
                </a:extLst>
              </p:cNvPr>
              <p:cNvSpPr/>
              <p:nvPr/>
            </p:nvSpPr>
            <p:spPr>
              <a:xfrm>
                <a:off x="7450239" y="3035300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8B755E35-677F-48E0-996D-0534B55347C7}"/>
                  </a:ext>
                </a:extLst>
              </p:cNvPr>
              <p:cNvSpPr/>
              <p:nvPr/>
            </p:nvSpPr>
            <p:spPr>
              <a:xfrm rot="5400000">
                <a:off x="7453472" y="3194644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ED4B474-55BE-4BA9-A462-10BA238CA16D}"/>
                </a:ext>
              </a:extLst>
            </p:cNvPr>
            <p:cNvSpPr/>
            <p:nvPr/>
          </p:nvSpPr>
          <p:spPr>
            <a:xfrm>
              <a:off x="9581338" y="4245308"/>
              <a:ext cx="1158909" cy="1159200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A5A9A24B-820B-4F21-80D1-9B772EF7586A}"/>
                </a:ext>
              </a:extLst>
            </p:cNvPr>
            <p:cNvSpPr/>
            <p:nvPr/>
          </p:nvSpPr>
          <p:spPr>
            <a:xfrm rot="20793239">
              <a:off x="10263575" y="2936862"/>
              <a:ext cx="146003" cy="16585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93A6EB0-F0D8-4092-BEC9-B62C0DA9107D}"/>
                </a:ext>
              </a:extLst>
            </p:cNvPr>
            <p:cNvSpPr/>
            <p:nvPr/>
          </p:nvSpPr>
          <p:spPr>
            <a:xfrm>
              <a:off x="9550400" y="2479258"/>
              <a:ext cx="1220787" cy="4771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03ACC7EF-082D-4D49-A560-6DC40536AFEB}"/>
                </a:ext>
              </a:extLst>
            </p:cNvPr>
            <p:cNvSpPr/>
            <p:nvPr/>
          </p:nvSpPr>
          <p:spPr>
            <a:xfrm>
              <a:off x="7569893" y="1477144"/>
              <a:ext cx="139700" cy="75805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5425639-04FD-401A-971A-E1610EF78EE5}"/>
                </a:ext>
              </a:extLst>
            </p:cNvPr>
            <p:cNvSpPr/>
            <p:nvPr/>
          </p:nvSpPr>
          <p:spPr>
            <a:xfrm rot="16200000">
              <a:off x="7766327" y="2165350"/>
              <a:ext cx="318332" cy="139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8916B152-1E7B-43D9-A63E-8D81A0B95E20}"/>
                </a:ext>
              </a:extLst>
            </p:cNvPr>
            <p:cNvGrpSpPr/>
            <p:nvPr/>
          </p:nvGrpSpPr>
          <p:grpSpPr>
            <a:xfrm flipV="1">
              <a:off x="7797699" y="2076034"/>
              <a:ext cx="255587" cy="309997"/>
              <a:chOff x="7348538" y="3035300"/>
              <a:chExt cx="255587" cy="309997"/>
            </a:xfrm>
          </p:grpSpPr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B39CFCBA-4193-40FE-A449-BFD00E1266EA}"/>
                  </a:ext>
                </a:extLst>
              </p:cNvPr>
              <p:cNvSpPr/>
              <p:nvPr/>
            </p:nvSpPr>
            <p:spPr>
              <a:xfrm>
                <a:off x="7450239" y="3035300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82149D71-A7B3-44E8-B5A2-555CD28198DC}"/>
                  </a:ext>
                </a:extLst>
              </p:cNvPr>
              <p:cNvSpPr/>
              <p:nvPr/>
            </p:nvSpPr>
            <p:spPr>
              <a:xfrm rot="5400000">
                <a:off x="7453472" y="3194644"/>
                <a:ext cx="45719" cy="2555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5" name="Grafik 44" descr="Pfeil Kreis mit einfarbiger Füllung">
              <a:extLst>
                <a:ext uri="{FF2B5EF4-FFF2-40B4-BE49-F238E27FC236}">
                  <a16:creationId xmlns:a16="http://schemas.microsoft.com/office/drawing/2014/main" id="{580F8C00-7011-4CAD-8FF5-FCFB817E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417885" flipV="1">
              <a:off x="7033031" y="4372679"/>
              <a:ext cx="914400" cy="914400"/>
            </a:xfrm>
            <a:prstGeom prst="rect">
              <a:avLst/>
            </a:prstGeom>
          </p:spPr>
        </p:pic>
        <p:pic>
          <p:nvPicPr>
            <p:cNvPr id="46" name="Grafik 45" descr="Pfeil Kreis mit einfarbiger Füllung">
              <a:extLst>
                <a:ext uri="{FF2B5EF4-FFF2-40B4-BE49-F238E27FC236}">
                  <a16:creationId xmlns:a16="http://schemas.microsoft.com/office/drawing/2014/main" id="{8F0FC306-8E42-43EB-A329-B4F5DB39B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417885" flipV="1">
              <a:off x="9712372" y="4372679"/>
              <a:ext cx="914400" cy="914400"/>
            </a:xfrm>
            <a:prstGeom prst="rect">
              <a:avLst/>
            </a:prstGeom>
          </p:spPr>
        </p:pic>
        <p:sp>
          <p:nvSpPr>
            <p:cNvPr id="48" name="Pfeil: nach unten 47">
              <a:extLst>
                <a:ext uri="{FF2B5EF4-FFF2-40B4-BE49-F238E27FC236}">
                  <a16:creationId xmlns:a16="http://schemas.microsoft.com/office/drawing/2014/main" id="{D3EC25CA-FE3E-46D3-B3D3-A8B24790638D}"/>
                </a:ext>
              </a:extLst>
            </p:cNvPr>
            <p:cNvSpPr/>
            <p:nvPr/>
          </p:nvSpPr>
          <p:spPr>
            <a:xfrm rot="10800000">
              <a:off x="10024876" y="2540095"/>
              <a:ext cx="252350" cy="3429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Verbinder: gekrümmt 49">
              <a:extLst>
                <a:ext uri="{FF2B5EF4-FFF2-40B4-BE49-F238E27FC236}">
                  <a16:creationId xmlns:a16="http://schemas.microsoft.com/office/drawing/2014/main" id="{E505F66B-530D-446E-9708-E5B6B65D63A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730167" y="2146458"/>
              <a:ext cx="791412" cy="20534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C618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Verbinder: gekrümmt 52">
              <a:extLst>
                <a:ext uri="{FF2B5EF4-FFF2-40B4-BE49-F238E27FC236}">
                  <a16:creationId xmlns:a16="http://schemas.microsoft.com/office/drawing/2014/main" id="{55523EA2-A7AE-4BB0-A98D-84E60BCA25A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0346082" y="2023604"/>
              <a:ext cx="665299" cy="123292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82FBE35-16A3-481E-818B-1F329CCCC3B1}"/>
                </a:ext>
              </a:extLst>
            </p:cNvPr>
            <p:cNvSpPr/>
            <p:nvPr/>
          </p:nvSpPr>
          <p:spPr>
            <a:xfrm rot="806029">
              <a:off x="7305818" y="3549845"/>
              <a:ext cx="146003" cy="16585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2B339D7E-9CBC-47FD-9CB9-8EAF8C9CDD37}"/>
                </a:ext>
              </a:extLst>
            </p:cNvPr>
            <p:cNvSpPr/>
            <p:nvPr/>
          </p:nvSpPr>
          <p:spPr>
            <a:xfrm>
              <a:off x="6895306" y="3190410"/>
              <a:ext cx="1220787" cy="47717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Pfeil: nach unten 46">
              <a:extLst>
                <a:ext uri="{FF2B5EF4-FFF2-40B4-BE49-F238E27FC236}">
                  <a16:creationId xmlns:a16="http://schemas.microsoft.com/office/drawing/2014/main" id="{303E109D-A854-438D-AA4D-CFD9FB96E5AF}"/>
                </a:ext>
              </a:extLst>
            </p:cNvPr>
            <p:cNvSpPr/>
            <p:nvPr/>
          </p:nvSpPr>
          <p:spPr>
            <a:xfrm>
              <a:off x="7391399" y="3257550"/>
              <a:ext cx="252350" cy="3429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2F4FE021-26F3-4043-9BEB-7F9536EAC2CC}"/>
              </a:ext>
            </a:extLst>
          </p:cNvPr>
          <p:cNvSpPr/>
          <p:nvPr/>
        </p:nvSpPr>
        <p:spPr>
          <a:xfrm>
            <a:off x="7069695" y="2244474"/>
            <a:ext cx="3617951" cy="2369052"/>
          </a:xfrm>
          <a:prstGeom prst="roundRect">
            <a:avLst>
              <a:gd name="adj" fmla="val 50000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DA523453-AB42-42CD-BA56-2444557D7031}"/>
              </a:ext>
            </a:extLst>
          </p:cNvPr>
          <p:cNvGrpSpPr/>
          <p:nvPr/>
        </p:nvGrpSpPr>
        <p:grpSpPr>
          <a:xfrm rot="5400000">
            <a:off x="9131538" y="2391111"/>
            <a:ext cx="900000" cy="2088000"/>
            <a:chOff x="-1296331" y="1997611"/>
            <a:chExt cx="1003543" cy="2164799"/>
          </a:xfrm>
        </p:grpSpPr>
        <p:sp>
          <p:nvSpPr>
            <p:cNvPr id="68" name="Flussdiagramm: Gespeicherte Daten 67">
              <a:extLst>
                <a:ext uri="{FF2B5EF4-FFF2-40B4-BE49-F238E27FC236}">
                  <a16:creationId xmlns:a16="http://schemas.microsoft.com/office/drawing/2014/main" id="{F997BFE4-EC90-467F-829E-73EC352DD131}"/>
                </a:ext>
              </a:extLst>
            </p:cNvPr>
            <p:cNvSpPr/>
            <p:nvPr/>
          </p:nvSpPr>
          <p:spPr>
            <a:xfrm>
              <a:off x="-1133945" y="2560302"/>
              <a:ext cx="841157" cy="107581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5FECE917-7AD8-4094-A49D-332AB55B5572}"/>
                </a:ext>
              </a:extLst>
            </p:cNvPr>
            <p:cNvSpPr/>
            <p:nvPr/>
          </p:nvSpPr>
          <p:spPr>
            <a:xfrm>
              <a:off x="-1281543" y="3190410"/>
              <a:ext cx="972000" cy="972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C36350B-8991-48F0-B388-3A5F72F1470F}"/>
                </a:ext>
              </a:extLst>
            </p:cNvPr>
            <p:cNvSpPr/>
            <p:nvPr/>
          </p:nvSpPr>
          <p:spPr>
            <a:xfrm>
              <a:off x="-1285143" y="1997611"/>
              <a:ext cx="972000" cy="972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ussdiagramm: Gespeicherte Daten 70">
              <a:extLst>
                <a:ext uri="{FF2B5EF4-FFF2-40B4-BE49-F238E27FC236}">
                  <a16:creationId xmlns:a16="http://schemas.microsoft.com/office/drawing/2014/main" id="{4F1959BB-8983-48B2-A846-213043D9B16C}"/>
                </a:ext>
              </a:extLst>
            </p:cNvPr>
            <p:cNvSpPr/>
            <p:nvPr/>
          </p:nvSpPr>
          <p:spPr>
            <a:xfrm rot="10800000">
              <a:off x="-1296331" y="2585113"/>
              <a:ext cx="841157" cy="107581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36B28929-7150-4CC0-84C1-E83DCABFBDA2}"/>
              </a:ext>
            </a:extLst>
          </p:cNvPr>
          <p:cNvGrpSpPr/>
          <p:nvPr/>
        </p:nvGrpSpPr>
        <p:grpSpPr>
          <a:xfrm>
            <a:off x="7738810" y="2382578"/>
            <a:ext cx="900000" cy="2088000"/>
            <a:chOff x="-1296331" y="1997611"/>
            <a:chExt cx="1003543" cy="2164799"/>
          </a:xfrm>
        </p:grpSpPr>
        <p:sp>
          <p:nvSpPr>
            <p:cNvPr id="74" name="Flussdiagramm: Gespeicherte Daten 73">
              <a:extLst>
                <a:ext uri="{FF2B5EF4-FFF2-40B4-BE49-F238E27FC236}">
                  <a16:creationId xmlns:a16="http://schemas.microsoft.com/office/drawing/2014/main" id="{805859DE-0A05-4EE2-9179-33AF613DB1C4}"/>
                </a:ext>
              </a:extLst>
            </p:cNvPr>
            <p:cNvSpPr/>
            <p:nvPr/>
          </p:nvSpPr>
          <p:spPr>
            <a:xfrm>
              <a:off x="-1133945" y="2560302"/>
              <a:ext cx="841157" cy="107581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81FE76A9-51D3-49EA-93FF-BF3E6860E118}"/>
                </a:ext>
              </a:extLst>
            </p:cNvPr>
            <p:cNvSpPr/>
            <p:nvPr/>
          </p:nvSpPr>
          <p:spPr>
            <a:xfrm>
              <a:off x="-1281543" y="3190410"/>
              <a:ext cx="972000" cy="972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EBAEA3B4-B280-45B4-84FB-BE05667CD469}"/>
                </a:ext>
              </a:extLst>
            </p:cNvPr>
            <p:cNvSpPr/>
            <p:nvPr/>
          </p:nvSpPr>
          <p:spPr>
            <a:xfrm>
              <a:off x="-1285143" y="1997611"/>
              <a:ext cx="972000" cy="97200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ussdiagramm: Gespeicherte Daten 76">
              <a:extLst>
                <a:ext uri="{FF2B5EF4-FFF2-40B4-BE49-F238E27FC236}">
                  <a16:creationId xmlns:a16="http://schemas.microsoft.com/office/drawing/2014/main" id="{08330CFE-3D30-4EF3-9B6C-BB498FD55876}"/>
                </a:ext>
              </a:extLst>
            </p:cNvPr>
            <p:cNvSpPr/>
            <p:nvPr/>
          </p:nvSpPr>
          <p:spPr>
            <a:xfrm rot="10800000">
              <a:off x="-1296331" y="2585113"/>
              <a:ext cx="841157" cy="1075819"/>
            </a:xfrm>
            <a:prstGeom prst="flowChartOnlineStorag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hteck 81">
            <a:extLst>
              <a:ext uri="{FF2B5EF4-FFF2-40B4-BE49-F238E27FC236}">
                <a16:creationId xmlns:a16="http://schemas.microsoft.com/office/drawing/2014/main" id="{2BEFF382-5587-4D3A-AD39-FB53051EA5EB}"/>
              </a:ext>
            </a:extLst>
          </p:cNvPr>
          <p:cNvSpPr/>
          <p:nvPr/>
        </p:nvSpPr>
        <p:spPr>
          <a:xfrm>
            <a:off x="8434919" y="2213131"/>
            <a:ext cx="841157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0D8DAABD-E6CA-48EB-A0A6-0F05426E604B}"/>
              </a:ext>
            </a:extLst>
          </p:cNvPr>
          <p:cNvSpPr/>
          <p:nvPr/>
        </p:nvSpPr>
        <p:spPr>
          <a:xfrm>
            <a:off x="8434918" y="4572869"/>
            <a:ext cx="841157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feil: nach unten 79">
            <a:extLst>
              <a:ext uri="{FF2B5EF4-FFF2-40B4-BE49-F238E27FC236}">
                <a16:creationId xmlns:a16="http://schemas.microsoft.com/office/drawing/2014/main" id="{2EFC43A1-DA7C-4DDF-8D57-86A009A562F9}"/>
              </a:ext>
            </a:extLst>
          </p:cNvPr>
          <p:cNvSpPr/>
          <p:nvPr/>
        </p:nvSpPr>
        <p:spPr>
          <a:xfrm>
            <a:off x="8752495" y="1921588"/>
            <a:ext cx="252350" cy="342900"/>
          </a:xfrm>
          <a:prstGeom prst="downArrow">
            <a:avLst/>
          </a:prstGeom>
          <a:solidFill>
            <a:srgbClr val="FF0000"/>
          </a:solidFill>
          <a:ln>
            <a:solidFill>
              <a:srgbClr val="C61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feil: nach unten 80">
            <a:extLst>
              <a:ext uri="{FF2B5EF4-FFF2-40B4-BE49-F238E27FC236}">
                <a16:creationId xmlns:a16="http://schemas.microsoft.com/office/drawing/2014/main" id="{63DB9414-D77F-4676-AFDC-A2C6CB55FC38}"/>
              </a:ext>
            </a:extLst>
          </p:cNvPr>
          <p:cNvSpPr/>
          <p:nvPr/>
        </p:nvSpPr>
        <p:spPr>
          <a:xfrm>
            <a:off x="8729321" y="4589624"/>
            <a:ext cx="252350" cy="3429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34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28" dur="1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0" dur="1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82" grpId="0" animBg="1"/>
      <p:bldP spid="82" grpId="1" animBg="1"/>
      <p:bldP spid="83" grpId="0" animBg="1"/>
      <p:bldP spid="83" grpId="1" animBg="1"/>
      <p:bldP spid="80" grpId="0" animBg="1"/>
      <p:bldP spid="80" grpId="1" animBg="1"/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47DC7F-05A6-4EA4-AEDD-8243E8DEE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Rotary vane pump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7EDBD9-5238-4D36-873E-E7E589219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Vacuum pumps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CF51A7-39DE-4171-B9D1-0947C3833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1625" y="1477145"/>
            <a:ext cx="3504688" cy="1027454"/>
          </a:xfrm>
        </p:spPr>
        <p:txBody>
          <a:bodyPr/>
          <a:lstStyle/>
          <a:p>
            <a:r>
              <a:rPr lang="en-US" dirty="0"/>
              <a:t>suction, closing, compression, ejection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BF8256-1B30-42C6-814B-264B582587F6}"/>
              </a:ext>
            </a:extLst>
          </p:cNvPr>
          <p:cNvGrpSpPr/>
          <p:nvPr/>
        </p:nvGrpSpPr>
        <p:grpSpPr>
          <a:xfrm>
            <a:off x="7141528" y="2479675"/>
            <a:ext cx="4747074" cy="3470275"/>
            <a:chOff x="-94088" y="2952750"/>
            <a:chExt cx="4747074" cy="3470275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E0894770-F66B-4AB3-95A4-EED338689A69}"/>
                </a:ext>
              </a:extLst>
            </p:cNvPr>
            <p:cNvGrpSpPr/>
            <p:nvPr/>
          </p:nvGrpSpPr>
          <p:grpSpPr>
            <a:xfrm>
              <a:off x="-94088" y="2952750"/>
              <a:ext cx="4747074" cy="3470275"/>
              <a:chOff x="-94088" y="2952750"/>
              <a:chExt cx="4747074" cy="3470275"/>
            </a:xfrm>
          </p:grpSpPr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D8AB223B-FE3F-48FC-A85B-E515FC1C1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4088" y="2952750"/>
                <a:ext cx="4747074" cy="3470275"/>
              </a:xfrm>
              <a:prstGeom prst="rect">
                <a:avLst/>
              </a:prstGeom>
            </p:spPr>
          </p:pic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10569AC5-4BDA-4C2A-9503-A737AA76A2D0}"/>
                  </a:ext>
                </a:extLst>
              </p:cNvPr>
              <p:cNvSpPr txBox="1"/>
              <p:nvPr/>
            </p:nvSpPr>
            <p:spPr>
              <a:xfrm>
                <a:off x="1822249" y="4057149"/>
                <a:ext cx="914400" cy="369332"/>
              </a:xfrm>
              <a:prstGeom prst="rect">
                <a:avLst/>
              </a:prstGeom>
              <a:solidFill>
                <a:srgbClr val="CFCFC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water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66808FD0-CAA1-4416-A0B8-226AF85E99F6}"/>
                  </a:ext>
                </a:extLst>
              </p:cNvPr>
              <p:cNvSpPr txBox="1"/>
              <p:nvPr/>
            </p:nvSpPr>
            <p:spPr>
              <a:xfrm>
                <a:off x="2661588" y="5057690"/>
                <a:ext cx="781436" cy="646331"/>
              </a:xfrm>
              <a:prstGeom prst="rect">
                <a:avLst/>
              </a:prstGeom>
              <a:solidFill>
                <a:srgbClr val="DEDEDE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steam</a:t>
                </a:r>
                <a:br>
                  <a:rPr lang="en-US" dirty="0"/>
                </a:br>
                <a:endParaRPr lang="en-US" dirty="0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46D4EA8-DB90-45A5-B39D-7732BB854936}"/>
                  </a:ext>
                </a:extLst>
              </p:cNvPr>
              <p:cNvSpPr txBox="1"/>
              <p:nvPr/>
            </p:nvSpPr>
            <p:spPr>
              <a:xfrm>
                <a:off x="789020" y="5024238"/>
                <a:ext cx="662605" cy="369332"/>
              </a:xfrm>
              <a:prstGeom prst="rect">
                <a:avLst/>
              </a:prstGeom>
              <a:solidFill>
                <a:srgbClr val="C1C1C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ice</a:t>
                </a:r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D5DB6394-7B74-4681-9723-A1D50132EF6C}"/>
                  </a:ext>
                </a:extLst>
              </p:cNvPr>
              <p:cNvSpPr/>
              <p:nvPr/>
            </p:nvSpPr>
            <p:spPr>
              <a:xfrm>
                <a:off x="1764346" y="5225930"/>
                <a:ext cx="781436" cy="288320"/>
              </a:xfrm>
              <a:prstGeom prst="rect">
                <a:avLst/>
              </a:prstGeom>
              <a:solidFill>
                <a:srgbClr val="DE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00FCF5FB-3ED4-403E-A34A-B615B6EE9024}"/>
                  </a:ext>
                </a:extLst>
              </p:cNvPr>
              <p:cNvSpPr/>
              <p:nvPr/>
            </p:nvSpPr>
            <p:spPr>
              <a:xfrm>
                <a:off x="3568223" y="3768829"/>
                <a:ext cx="630397" cy="369332"/>
              </a:xfrm>
              <a:prstGeom prst="rect">
                <a:avLst/>
              </a:prstGeom>
              <a:solidFill>
                <a:srgbClr val="DEDE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DF4FB4F-E406-4B5D-91AA-D80984597D6F}"/>
                  </a:ext>
                </a:extLst>
              </p:cNvPr>
              <p:cNvSpPr txBox="1"/>
              <p:nvPr/>
            </p:nvSpPr>
            <p:spPr>
              <a:xfrm>
                <a:off x="3657286" y="5978019"/>
                <a:ext cx="785173" cy="369332"/>
              </a:xfrm>
              <a:prstGeom prst="rect">
                <a:avLst/>
              </a:prstGeom>
              <a:gradFill>
                <a:gsLst>
                  <a:gs pos="0">
                    <a:srgbClr val="DBDBDB"/>
                  </a:gs>
                  <a:gs pos="52000">
                    <a:srgbClr val="D9D9D9"/>
                  </a:gs>
                  <a:gs pos="100000">
                    <a:srgbClr val="D6D6D6"/>
                  </a:gs>
                </a:gsLst>
                <a:lin ang="5400000" scaled="1"/>
              </a:gradFill>
              <a:ln>
                <a:solidFill>
                  <a:srgbClr val="D8D8D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F7FDC297-7244-450D-B3A2-C364B5E7D81E}"/>
                  </a:ext>
                </a:extLst>
              </p:cNvPr>
              <p:cNvSpPr/>
              <p:nvPr/>
            </p:nvSpPr>
            <p:spPr>
              <a:xfrm rot="16200000">
                <a:off x="153873" y="3280410"/>
                <a:ext cx="495300" cy="251460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</a:t>
                </a:r>
              </a:p>
            </p:txBody>
          </p:sp>
        </p:grpSp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E70CFEA5-C73F-45B5-8AFB-88C42BF074ED}"/>
                </a:ext>
              </a:extLst>
            </p:cNvPr>
            <p:cNvGrpSpPr/>
            <p:nvPr/>
          </p:nvGrpSpPr>
          <p:grpSpPr>
            <a:xfrm>
              <a:off x="617220" y="3467099"/>
              <a:ext cx="3375981" cy="2435493"/>
              <a:chOff x="617220" y="3467099"/>
              <a:chExt cx="3375981" cy="2435493"/>
            </a:xfrm>
          </p:grpSpPr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F4CE9F8C-F1C8-4DA2-B0B0-51E9E9E75CBE}"/>
                  </a:ext>
                </a:extLst>
              </p:cNvPr>
              <p:cNvCxnSpPr/>
              <p:nvPr/>
            </p:nvCxnSpPr>
            <p:spPr>
              <a:xfrm>
                <a:off x="617220" y="4779327"/>
                <a:ext cx="3093720" cy="0"/>
              </a:xfrm>
              <a:prstGeom prst="line">
                <a:avLst/>
              </a:prstGeom>
              <a:ln w="12700">
                <a:solidFill>
                  <a:srgbClr val="C6182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A42166ED-747B-4AEB-BFDB-25524A6DA248}"/>
                  </a:ext>
                </a:extLst>
              </p:cNvPr>
              <p:cNvSpPr txBox="1"/>
              <p:nvPr/>
            </p:nvSpPr>
            <p:spPr>
              <a:xfrm>
                <a:off x="3259191" y="4457836"/>
                <a:ext cx="734010" cy="307777"/>
              </a:xfrm>
              <a:prstGeom prst="rect">
                <a:avLst/>
              </a:prstGeom>
              <a:solidFill>
                <a:srgbClr val="DEDEDE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C61826"/>
                    </a:solidFill>
                  </a:rPr>
                  <a:t>1.3bar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D1BB87DA-B5B4-431A-B6A5-9E9732E16C22}"/>
                  </a:ext>
                </a:extLst>
              </p:cNvPr>
              <p:cNvSpPr/>
              <p:nvPr/>
            </p:nvSpPr>
            <p:spPr>
              <a:xfrm>
                <a:off x="2111410" y="3467099"/>
                <a:ext cx="434372" cy="2435493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E951DFFC-B6D3-4B8A-8DBF-E56B0EECC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1410" y="4776286"/>
                <a:ext cx="434372" cy="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99516C9-30B9-442A-BB24-E409A5236BF1}"/>
              </a:ext>
            </a:extLst>
          </p:cNvPr>
          <p:cNvSpPr txBox="1">
            <a:spLocks/>
          </p:cNvSpPr>
          <p:nvPr/>
        </p:nvSpPr>
        <p:spPr>
          <a:xfrm>
            <a:off x="5483345" y="1477145"/>
            <a:ext cx="3504688" cy="1484166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defRPr sz="24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Condensation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gas ballast</a:t>
            </a:r>
            <a:endParaRPr lang="en-US" dirty="0"/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3A97126-DCD0-44FE-84D2-C4E8E0F54B33}"/>
              </a:ext>
            </a:extLst>
          </p:cNvPr>
          <p:cNvGrpSpPr/>
          <p:nvPr/>
        </p:nvGrpSpPr>
        <p:grpSpPr>
          <a:xfrm>
            <a:off x="597185" y="2699797"/>
            <a:ext cx="6400000" cy="3600000"/>
            <a:chOff x="597185" y="2699797"/>
            <a:chExt cx="6400000" cy="3600000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837DBB32-0178-474C-8CEE-CD4F1236E88A}"/>
                </a:ext>
              </a:extLst>
            </p:cNvPr>
            <p:cNvGrpSpPr/>
            <p:nvPr/>
          </p:nvGrpSpPr>
          <p:grpSpPr>
            <a:xfrm>
              <a:off x="597185" y="2699797"/>
              <a:ext cx="6400000" cy="3600000"/>
              <a:chOff x="597185" y="2699797"/>
              <a:chExt cx="6400000" cy="3600000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44DB017E-1A64-4621-B6CD-EB0F9051D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185" y="2699797"/>
                <a:ext cx="6400000" cy="3600000"/>
              </a:xfrm>
              <a:prstGeom prst="rect">
                <a:avLst/>
              </a:prstGeom>
            </p:spPr>
          </p:pic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299F23A8-3F12-4417-A583-4426127432F6}"/>
                  </a:ext>
                </a:extLst>
              </p:cNvPr>
              <p:cNvSpPr/>
              <p:nvPr/>
            </p:nvSpPr>
            <p:spPr>
              <a:xfrm>
                <a:off x="2225040" y="2933064"/>
                <a:ext cx="1432560" cy="2941212"/>
              </a:xfrm>
              <a:prstGeom prst="ellipse">
                <a:avLst/>
              </a:prstGeom>
              <a:noFill/>
              <a:ln>
                <a:solidFill>
                  <a:srgbClr val="C618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Pfeil: nach rechts 36">
              <a:extLst>
                <a:ext uri="{FF2B5EF4-FFF2-40B4-BE49-F238E27FC236}">
                  <a16:creationId xmlns:a16="http://schemas.microsoft.com/office/drawing/2014/main" id="{B68A1FDA-F940-45C7-9518-E81387CE869B}"/>
                </a:ext>
              </a:extLst>
            </p:cNvPr>
            <p:cNvSpPr/>
            <p:nvPr/>
          </p:nvSpPr>
          <p:spPr>
            <a:xfrm rot="1151734">
              <a:off x="3377019" y="5573227"/>
              <a:ext cx="561160" cy="369332"/>
            </a:xfrm>
            <a:prstGeom prst="rightArrow">
              <a:avLst/>
            </a:prstGeom>
            <a:solidFill>
              <a:srgbClr val="C61826"/>
            </a:solidFill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DBCB5557-FBA6-4994-AB66-8DD7D7226178}"/>
              </a:ext>
            </a:extLst>
          </p:cNvPr>
          <p:cNvGrpSpPr/>
          <p:nvPr/>
        </p:nvGrpSpPr>
        <p:grpSpPr>
          <a:xfrm>
            <a:off x="621262" y="2699797"/>
            <a:ext cx="6400000" cy="3600000"/>
            <a:chOff x="596948" y="2685414"/>
            <a:chExt cx="6400000" cy="3600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8793B94-42C8-4ACF-90FE-BA4DD58FE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48" y="2685414"/>
              <a:ext cx="6400000" cy="3600000"/>
            </a:xfrm>
            <a:prstGeom prst="rect">
              <a:avLst/>
            </a:prstGeom>
          </p:spPr>
        </p:pic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8C3C3CEF-CC1A-44E6-8720-2AF54272A2DA}"/>
                </a:ext>
              </a:extLst>
            </p:cNvPr>
            <p:cNvSpPr/>
            <p:nvPr/>
          </p:nvSpPr>
          <p:spPr>
            <a:xfrm>
              <a:off x="2272026" y="3530646"/>
              <a:ext cx="3043757" cy="2715723"/>
            </a:xfrm>
            <a:prstGeom prst="ellipse">
              <a:avLst/>
            </a:prstGeom>
            <a:noFill/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2BF73110-208A-425C-8C63-0BDF2AC57114}"/>
              </a:ext>
            </a:extLst>
          </p:cNvPr>
          <p:cNvGrpSpPr/>
          <p:nvPr/>
        </p:nvGrpSpPr>
        <p:grpSpPr>
          <a:xfrm>
            <a:off x="600615" y="2543985"/>
            <a:ext cx="6400000" cy="3755812"/>
            <a:chOff x="618218" y="2535177"/>
            <a:chExt cx="6400000" cy="3755812"/>
          </a:xfrm>
        </p:grpSpPr>
        <p:pic>
          <p:nvPicPr>
            <p:cNvPr id="25" name="Grafik 24" descr="Ein Bild, das Rad enthält.&#10;&#10;Automatisch generierte Beschreibung">
              <a:extLst>
                <a:ext uri="{FF2B5EF4-FFF2-40B4-BE49-F238E27FC236}">
                  <a16:creationId xmlns:a16="http://schemas.microsoft.com/office/drawing/2014/main" id="{497DEB96-B82A-433C-BCF1-949DC104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18" y="2690989"/>
              <a:ext cx="6400000" cy="3600000"/>
            </a:xfrm>
            <a:prstGeom prst="rect">
              <a:avLst/>
            </a:prstGeom>
          </p:spPr>
        </p:pic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7EBDE639-E32F-4B1A-9F17-9B5DF58AC8DC}"/>
                </a:ext>
              </a:extLst>
            </p:cNvPr>
            <p:cNvSpPr/>
            <p:nvPr/>
          </p:nvSpPr>
          <p:spPr>
            <a:xfrm rot="19210493">
              <a:off x="3900851" y="2535177"/>
              <a:ext cx="1670797" cy="2923405"/>
            </a:xfrm>
            <a:prstGeom prst="ellipse">
              <a:avLst/>
            </a:prstGeom>
            <a:noFill/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9F7AB02C-9433-45C1-B548-34BAF067A185}"/>
              </a:ext>
            </a:extLst>
          </p:cNvPr>
          <p:cNvGrpSpPr/>
          <p:nvPr/>
        </p:nvGrpSpPr>
        <p:grpSpPr>
          <a:xfrm>
            <a:off x="621262" y="2699797"/>
            <a:ext cx="6400000" cy="3600000"/>
            <a:chOff x="621262" y="2699797"/>
            <a:chExt cx="6400000" cy="3600000"/>
          </a:xfrm>
        </p:grpSpPr>
        <p:pic>
          <p:nvPicPr>
            <p:cNvPr id="30" name="Grafik 29" descr="Ein Bild, das Rad enthält.&#10;&#10;Automatisch generierte Beschreibung">
              <a:extLst>
                <a:ext uri="{FF2B5EF4-FFF2-40B4-BE49-F238E27FC236}">
                  <a16:creationId xmlns:a16="http://schemas.microsoft.com/office/drawing/2014/main" id="{07DA1325-E73A-45C2-AA11-31E258AE2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62" y="2699797"/>
              <a:ext cx="6400000" cy="3600000"/>
            </a:xfrm>
            <a:prstGeom prst="rect">
              <a:avLst/>
            </a:prstGeom>
          </p:spPr>
        </p:pic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51CDE26-A181-4345-BE23-C19A9ED466E3}"/>
                </a:ext>
              </a:extLst>
            </p:cNvPr>
            <p:cNvSpPr/>
            <p:nvPr/>
          </p:nvSpPr>
          <p:spPr>
            <a:xfrm>
              <a:off x="4126469" y="2699797"/>
              <a:ext cx="1933019" cy="965289"/>
            </a:xfrm>
            <a:prstGeom prst="ellipse">
              <a:avLst/>
            </a:prstGeom>
            <a:noFill/>
            <a:ln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Grafik 31">
            <a:extLst>
              <a:ext uri="{FF2B5EF4-FFF2-40B4-BE49-F238E27FC236}">
                <a16:creationId xmlns:a16="http://schemas.microsoft.com/office/drawing/2014/main" id="{CDB099B2-E6ED-4706-B302-D21F81AF7E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2" y="2708504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9DE15D-7252-4BF1-AC84-66BD29F31B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Turbo molecular pump (TMP)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68985F-F4A4-4D4B-A74B-7FF01A546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Vacuum pumps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DDB58B-1FBA-4B2E-8C04-533900C335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451624" y="1477144"/>
            <a:ext cx="3305905" cy="813569"/>
          </a:xfrm>
        </p:spPr>
        <p:txBody>
          <a:bodyPr/>
          <a:lstStyle/>
          <a:p>
            <a:r>
              <a:rPr lang="en-US" dirty="0"/>
              <a:t>Ping-Pong-Principle</a:t>
            </a:r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C6A22022-393B-4BF6-9C6D-3FB94EBEDA97}"/>
              </a:ext>
            </a:extLst>
          </p:cNvPr>
          <p:cNvSpPr txBox="1">
            <a:spLocks/>
          </p:cNvSpPr>
          <p:nvPr/>
        </p:nvSpPr>
        <p:spPr>
          <a:xfrm>
            <a:off x="5723537" y="1477144"/>
            <a:ext cx="5673470" cy="450087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SzPct val="90000"/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defRPr sz="24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D50A0"/>
              </a:buClr>
              <a:buSzPct val="90000"/>
              <a:buFont typeface="AppleSDGothicNeo-Regular" charset="-127"/>
              <a:buChar char="◼︎"/>
              <a:defRPr sz="1200" b="0" i="0" kern="1200">
                <a:solidFill>
                  <a:schemeClr val="tx1"/>
                </a:solidFill>
                <a:latin typeface="Rajdhani" charset="0"/>
                <a:ea typeface="Rajdhani" charset="0"/>
                <a:cs typeface="Rajdhan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Backing pump is needed </a:t>
            </a:r>
            <a:r>
              <a:rPr lang="en-US" dirty="0">
                <a:sym typeface="Wingdings" panose="05000000000000000000" pitchFamily="2" charset="2"/>
              </a:rPr>
              <a:t> 1mbar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AEE2DDA-4414-4017-A406-54E06BE41946}"/>
              </a:ext>
            </a:extLst>
          </p:cNvPr>
          <p:cNvGrpSpPr/>
          <p:nvPr/>
        </p:nvGrpSpPr>
        <p:grpSpPr>
          <a:xfrm>
            <a:off x="2080375" y="2141751"/>
            <a:ext cx="8031250" cy="4320000"/>
            <a:chOff x="1939332" y="2072837"/>
            <a:chExt cx="8031250" cy="4320000"/>
          </a:xfrm>
        </p:grpSpPr>
        <p:pic>
          <p:nvPicPr>
            <p:cNvPr id="8" name="Grafik 7" descr="Ein Bild, das Antenne enthält.&#10;&#10;Automatisch generierte Beschreibung">
              <a:extLst>
                <a:ext uri="{FF2B5EF4-FFF2-40B4-BE49-F238E27FC236}">
                  <a16:creationId xmlns:a16="http://schemas.microsoft.com/office/drawing/2014/main" id="{0039290C-FA74-43BE-9A48-A5B85C42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9332" y="2072837"/>
              <a:ext cx="7680000" cy="4320000"/>
            </a:xfrm>
            <a:prstGeom prst="rect">
              <a:avLst/>
            </a:prstGeom>
          </p:spPr>
        </p:pic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4362A337-E395-4124-B704-5E4A40FE3648}"/>
                </a:ext>
              </a:extLst>
            </p:cNvPr>
            <p:cNvCxnSpPr/>
            <p:nvPr/>
          </p:nvCxnSpPr>
          <p:spPr>
            <a:xfrm>
              <a:off x="4878885" y="3526971"/>
              <a:ext cx="1309304" cy="0"/>
            </a:xfrm>
            <a:prstGeom prst="straightConnector1">
              <a:avLst/>
            </a:prstGeom>
            <a:ln w="76200">
              <a:solidFill>
                <a:srgbClr val="C618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C9B82312-34AF-460C-A649-F7901AD37985}"/>
                </a:ext>
              </a:extLst>
            </p:cNvPr>
            <p:cNvCxnSpPr/>
            <p:nvPr/>
          </p:nvCxnSpPr>
          <p:spPr>
            <a:xfrm>
              <a:off x="5172515" y="5164459"/>
              <a:ext cx="1309304" cy="0"/>
            </a:xfrm>
            <a:prstGeom prst="straightConnector1">
              <a:avLst/>
            </a:prstGeom>
            <a:ln w="76200">
              <a:solidFill>
                <a:srgbClr val="C6182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4EECFB8-1A5B-4641-9FE6-9351CD22C1C8}"/>
                </a:ext>
              </a:extLst>
            </p:cNvPr>
            <p:cNvSpPr/>
            <p:nvPr/>
          </p:nvSpPr>
          <p:spPr>
            <a:xfrm>
              <a:off x="1953846" y="4221574"/>
              <a:ext cx="7650972" cy="611673"/>
            </a:xfrm>
            <a:prstGeom prst="rect">
              <a:avLst/>
            </a:prstGeom>
            <a:solidFill>
              <a:srgbClr val="C61826">
                <a:alpha val="10196"/>
              </a:srgbClr>
            </a:solidFill>
            <a:ln w="19050"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0B4AEF57-E335-4C28-AA63-C672C5D953A4}"/>
                </a:ext>
              </a:extLst>
            </p:cNvPr>
            <p:cNvSpPr/>
            <p:nvPr/>
          </p:nvSpPr>
          <p:spPr>
            <a:xfrm>
              <a:off x="1953846" y="5419768"/>
              <a:ext cx="7650972" cy="483132"/>
            </a:xfrm>
            <a:prstGeom prst="rect">
              <a:avLst/>
            </a:prstGeom>
            <a:solidFill>
              <a:srgbClr val="C61826">
                <a:alpha val="10196"/>
              </a:srgbClr>
            </a:solidFill>
            <a:ln w="19050">
              <a:solidFill>
                <a:srgbClr val="C618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06F81B5-4CE4-4876-8229-F7C8F5EA3A06}"/>
                </a:ext>
              </a:extLst>
            </p:cNvPr>
            <p:cNvSpPr txBox="1"/>
            <p:nvPr/>
          </p:nvSpPr>
          <p:spPr>
            <a:xfrm>
              <a:off x="8895408" y="4181051"/>
              <a:ext cx="107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61826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static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D5E33F6-2475-478F-AC97-19AFB3F0ED96}"/>
                </a:ext>
              </a:extLst>
            </p:cNvPr>
            <p:cNvSpPr txBox="1"/>
            <p:nvPr/>
          </p:nvSpPr>
          <p:spPr>
            <a:xfrm>
              <a:off x="8895408" y="5386880"/>
              <a:ext cx="1075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61826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</a:rPr>
                <a:t>static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9C3EE14E-EB8F-4E4A-94B8-D6619915EC4F}"/>
                </a:ext>
              </a:extLst>
            </p:cNvPr>
            <p:cNvCxnSpPr>
              <a:cxnSpLocks/>
            </p:cNvCxnSpPr>
            <p:nvPr/>
          </p:nvCxnSpPr>
          <p:spPr>
            <a:xfrm>
              <a:off x="3403452" y="2393181"/>
              <a:ext cx="0" cy="1972536"/>
            </a:xfrm>
            <a:prstGeom prst="straightConnector1">
              <a:avLst/>
            </a:prstGeom>
            <a:ln w="38100">
              <a:solidFill>
                <a:srgbClr val="7EAF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9F039220-5C47-4E01-9A03-8C61165D7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5" y="2141751"/>
            <a:ext cx="7680000" cy="4320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F3AB7B-69EB-4532-9D6C-8BA85BEA0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75" y="2141751"/>
            <a:ext cx="7680000" cy="4320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589C11D-C979-4F80-A100-32931672E8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89" y="2141751"/>
            <a:ext cx="7680000" cy="4320000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5E406F8C-4994-4CDD-A16C-0636981FD515}"/>
              </a:ext>
            </a:extLst>
          </p:cNvPr>
          <p:cNvGrpSpPr/>
          <p:nvPr/>
        </p:nvGrpSpPr>
        <p:grpSpPr>
          <a:xfrm>
            <a:off x="2080375" y="2141751"/>
            <a:ext cx="7680000" cy="4320000"/>
            <a:chOff x="2080375" y="2110528"/>
            <a:chExt cx="7680000" cy="4320000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5DD2A15-8A91-4014-96E8-DDA9A976CE3B}"/>
                </a:ext>
              </a:extLst>
            </p:cNvPr>
            <p:cNvGrpSpPr/>
            <p:nvPr/>
          </p:nvGrpSpPr>
          <p:grpSpPr>
            <a:xfrm>
              <a:off x="2080375" y="2110528"/>
              <a:ext cx="7680000" cy="4320000"/>
              <a:chOff x="2080375" y="2110528"/>
              <a:chExt cx="7680000" cy="4320000"/>
            </a:xfrm>
          </p:grpSpPr>
          <p:pic>
            <p:nvPicPr>
              <p:cNvPr id="16" name="Grafik 15" descr="Ein Bild, das Antenne enthält.&#10;&#10;Automatisch generierte Beschreibung">
                <a:extLst>
                  <a:ext uri="{FF2B5EF4-FFF2-40B4-BE49-F238E27FC236}">
                    <a16:creationId xmlns:a16="http://schemas.microsoft.com/office/drawing/2014/main" id="{23B09FA0-765F-4170-AE30-D493E8990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0375" y="2110528"/>
                <a:ext cx="7680000" cy="4320000"/>
              </a:xfrm>
              <a:prstGeom prst="rect">
                <a:avLst/>
              </a:prstGeom>
            </p:spPr>
          </p:pic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88E062A8-963B-4F04-BB7A-89B01BA0A3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886" y="4712708"/>
                <a:ext cx="852094" cy="896480"/>
              </a:xfrm>
              <a:prstGeom prst="straightConnector1">
                <a:avLst/>
              </a:prstGeom>
              <a:ln w="38100">
                <a:solidFill>
                  <a:srgbClr val="7EAFF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F3461BE-333D-4751-83C8-F8855E86CCE6}"/>
                </a:ext>
              </a:extLst>
            </p:cNvPr>
            <p:cNvCxnSpPr>
              <a:cxnSpLocks/>
            </p:cNvCxnSpPr>
            <p:nvPr/>
          </p:nvCxnSpPr>
          <p:spPr>
            <a:xfrm>
              <a:off x="6551076" y="5640335"/>
              <a:ext cx="1010867" cy="58641"/>
            </a:xfrm>
            <a:prstGeom prst="straightConnector1">
              <a:avLst/>
            </a:prstGeom>
            <a:ln w="38100">
              <a:solidFill>
                <a:srgbClr val="7EAF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E260B8E-2ABE-4F5F-A1B1-16463D01A339}"/>
                </a:ext>
              </a:extLst>
            </p:cNvPr>
            <p:cNvCxnSpPr>
              <a:cxnSpLocks/>
            </p:cNvCxnSpPr>
            <p:nvPr/>
          </p:nvCxnSpPr>
          <p:spPr>
            <a:xfrm>
              <a:off x="7561943" y="5745544"/>
              <a:ext cx="0" cy="550595"/>
            </a:xfrm>
            <a:prstGeom prst="straightConnector1">
              <a:avLst/>
            </a:prstGeom>
            <a:ln w="38100">
              <a:solidFill>
                <a:srgbClr val="7EAF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_Design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Uni">
      <a:majorFont>
        <a:latin typeface="Rajdhani"/>
        <a:ea typeface=""/>
        <a:cs typeface=""/>
      </a:majorFont>
      <a:minorFont>
        <a:latin typeface="Rajdhan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MA_Design</Template>
  <TotalTime>0</TotalTime>
  <Words>2511</Words>
  <Application>Microsoft Office PowerPoint</Application>
  <PresentationFormat>Breitbild</PresentationFormat>
  <Paragraphs>387</Paragraphs>
  <Slides>27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AppleSDGothicNeo-Regular</vt:lpstr>
      <vt:lpstr>Arial</vt:lpstr>
      <vt:lpstr>Calibri</vt:lpstr>
      <vt:lpstr>Cambria Math</vt:lpstr>
      <vt:lpstr>Rajdhani</vt:lpstr>
      <vt:lpstr>Symbol</vt:lpstr>
      <vt:lpstr>Wingdings</vt:lpstr>
      <vt:lpstr>MA_Design</vt:lpstr>
      <vt:lpstr>PowerPoint-Präsentation</vt:lpstr>
      <vt:lpstr>Agenda</vt:lpstr>
      <vt:lpstr>Vacuum</vt:lpstr>
      <vt:lpstr>Important parameters</vt:lpstr>
      <vt:lpstr>Conductance</vt:lpstr>
      <vt:lpstr>Conductance of tube and aperture</vt:lpstr>
      <vt:lpstr>Vacuum pumps</vt:lpstr>
      <vt:lpstr>Rotary vane pump</vt:lpstr>
      <vt:lpstr>Turbo molecular pump (TMP)</vt:lpstr>
      <vt:lpstr>Vacuum gauges</vt:lpstr>
      <vt:lpstr>Overview of the setup</vt:lpstr>
      <vt:lpstr>Pumping of condensable vapour</vt:lpstr>
      <vt:lpstr>Pumping of condensable vapour</vt:lpstr>
      <vt:lpstr>Leak detection</vt:lpstr>
      <vt:lpstr>Pumping speed of the TMP</vt:lpstr>
      <vt:lpstr>Pumping speed of the TMP</vt:lpstr>
      <vt:lpstr>Conductance measurements</vt:lpstr>
      <vt:lpstr>Pumping speed of the TMP</vt:lpstr>
      <vt:lpstr>Suction capacity of the TMP</vt:lpstr>
      <vt:lpstr>Conductance of the tube</vt:lpstr>
      <vt:lpstr>Conductance of the aperture</vt:lpstr>
      <vt:lpstr>Conductance of series connection</vt:lpstr>
      <vt:lpstr>Discussion</vt:lpstr>
      <vt:lpstr>For the future</vt:lpstr>
      <vt:lpstr>Sources</vt:lpstr>
      <vt:lpstr>PowerPoint-Präsentation</vt:lpstr>
      <vt:lpstr>Additional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Nick Striebel</dc:creator>
  <cp:lastModifiedBy>Nick Striebel</cp:lastModifiedBy>
  <cp:revision>81</cp:revision>
  <dcterms:created xsi:type="dcterms:W3CDTF">2020-12-31T09:15:08Z</dcterms:created>
  <dcterms:modified xsi:type="dcterms:W3CDTF">2021-01-20T07:38:58Z</dcterms:modified>
</cp:coreProperties>
</file>